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1"/>
  </p:notesMasterIdLst>
  <p:sldIdLst>
    <p:sldId id="859" r:id="rId2"/>
    <p:sldId id="1087" r:id="rId3"/>
    <p:sldId id="1126" r:id="rId4"/>
    <p:sldId id="1127" r:id="rId5"/>
    <p:sldId id="1128" r:id="rId6"/>
    <p:sldId id="1129" r:id="rId7"/>
    <p:sldId id="1130" r:id="rId8"/>
    <p:sldId id="1131" r:id="rId9"/>
    <p:sldId id="1132" r:id="rId10"/>
    <p:sldId id="1089" r:id="rId11"/>
    <p:sldId id="1090" r:id="rId12"/>
    <p:sldId id="1092" r:id="rId13"/>
    <p:sldId id="1093" r:id="rId14"/>
    <p:sldId id="1094" r:id="rId15"/>
    <p:sldId id="1101" r:id="rId16"/>
    <p:sldId id="1105" r:id="rId17"/>
    <p:sldId id="1102" r:id="rId18"/>
    <p:sldId id="1107" r:id="rId19"/>
    <p:sldId id="1108" r:id="rId20"/>
    <p:sldId id="1109" r:id="rId21"/>
    <p:sldId id="1133" r:id="rId22"/>
    <p:sldId id="1112" r:id="rId23"/>
    <p:sldId id="1134" r:id="rId24"/>
    <p:sldId id="1135" r:id="rId25"/>
    <p:sldId id="1136" r:id="rId26"/>
    <p:sldId id="1137" r:id="rId27"/>
    <p:sldId id="1115" r:id="rId28"/>
    <p:sldId id="1111" r:id="rId29"/>
    <p:sldId id="1113" r:id="rId3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D8ECDD"/>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5" d="100"/>
          <a:sy n="105" d="100"/>
        </p:scale>
        <p:origin x="13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2025/7/31</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328443542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2" name="文本框 1">
            <a:extLst>
              <a:ext uri="{FF2B5EF4-FFF2-40B4-BE49-F238E27FC236}">
                <a16:creationId xmlns:a16="http://schemas.microsoft.com/office/drawing/2014/main" id="{219857E9-DB34-5941-E21D-6094E576DAD9}"/>
              </a:ext>
            </a:extLst>
          </p:cNvPr>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实验班全程提优训练 高中化学 选择性</a:t>
            </a:r>
            <a:r>
              <a:rPr lang="zh-CN" altLang="en-US" sz="2000" dirty="0" smtClean="0">
                <a:solidFill>
                  <a:prstClr val="black"/>
                </a:solidFill>
                <a:latin typeface="楷体" panose="02010609060101010101" pitchFamily="49" charset="-122"/>
                <a:ea typeface="楷体" panose="02010609060101010101" pitchFamily="49" charset="-122"/>
              </a:rPr>
              <a:t>必修</a:t>
            </a:r>
            <a:r>
              <a:rPr lang="en-US" altLang="zh-CN" sz="2000" dirty="0" smtClean="0">
                <a:solidFill>
                  <a:prstClr val="black"/>
                </a:solidFill>
                <a:latin typeface="楷体" panose="02010609060101010101" pitchFamily="49" charset="-122"/>
                <a:ea typeface="楷体" panose="02010609060101010101" pitchFamily="49" charset="-122"/>
              </a:rPr>
              <a:t>2 </a:t>
            </a:r>
            <a:r>
              <a:rPr lang="zh-CN" altLang="en-US" sz="2000" dirty="0" smtClean="0">
                <a:solidFill>
                  <a:prstClr val="black"/>
                </a:solidFill>
                <a:latin typeface="楷体" panose="02010609060101010101" pitchFamily="49" charset="-122"/>
                <a:ea typeface="楷体" panose="02010609060101010101" pitchFamily="49" charset="-122"/>
              </a:rPr>
              <a:t>物质结构与性质 </a:t>
            </a:r>
            <a:r>
              <a:rPr lang="en-US" altLang="zh-CN" sz="2000" dirty="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2025/7/31</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2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image" Target="../media/image33.png"/><Relationship Id="rId1" Type="http://schemas.openxmlformats.org/officeDocument/2006/relationships/slideLayout" Target="../slideLayouts/slideLayout1.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2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2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44.png"/><Relationship Id="rId1" Type="http://schemas.openxmlformats.org/officeDocument/2006/relationships/slideLayout" Target="../slideLayouts/slideLayout1.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24.png"/></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45.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第三章 </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晶体结构</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与性质</a:t>
            </a:r>
          </a:p>
        </p:txBody>
      </p:sp>
      <p:sp>
        <p:nvSpPr>
          <p:cNvPr id="7" name="文本框 6"/>
          <p:cNvSpPr txBox="1"/>
          <p:nvPr/>
        </p:nvSpPr>
        <p:spPr>
          <a:xfrm>
            <a:off x="334327" y="3115491"/>
            <a:ext cx="11523345" cy="10618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zh-CN" sz="4800" dirty="0">
                <a:solidFill>
                  <a:srgbClr val="000000"/>
                </a:solidFill>
                <a:ea typeface="黑体" panose="02010609060101010101" pitchFamily="49" charset="-122"/>
                <a:cs typeface="Times New Roman" panose="02020603050405020304" pitchFamily="18" charset="0"/>
              </a:rPr>
              <a:t>第一</a:t>
            </a:r>
            <a:r>
              <a:rPr lang="zh-CN" altLang="zh-CN" sz="4800" dirty="0" smtClean="0">
                <a:solidFill>
                  <a:srgbClr val="000000"/>
                </a:solidFill>
                <a:ea typeface="黑体" panose="02010609060101010101" pitchFamily="49" charset="-122"/>
                <a:cs typeface="Times New Roman" panose="02020603050405020304" pitchFamily="18" charset="0"/>
              </a:rPr>
              <a:t>节</a:t>
            </a:r>
            <a:r>
              <a:rPr lang="en-US" altLang="zh-CN" sz="4800" dirty="0" smtClean="0">
                <a:solidFill>
                  <a:srgbClr val="000000"/>
                </a:solidFill>
                <a:cs typeface="Times New Roman" panose="02020603050405020304" pitchFamily="18" charset="0"/>
              </a:rPr>
              <a:t>  </a:t>
            </a:r>
            <a:r>
              <a:rPr lang="zh-CN" altLang="zh-CN" sz="4800" dirty="0" smtClean="0">
                <a:solidFill>
                  <a:srgbClr val="000000"/>
                </a:solidFill>
                <a:ea typeface="黑体" panose="02010609060101010101" pitchFamily="49" charset="-122"/>
                <a:cs typeface="Times New Roman" panose="02020603050405020304" pitchFamily="18" charset="0"/>
              </a:rPr>
              <a:t>物质</a:t>
            </a:r>
            <a:r>
              <a:rPr lang="zh-CN" altLang="zh-CN" sz="4800" dirty="0">
                <a:solidFill>
                  <a:srgbClr val="000000"/>
                </a:solidFill>
                <a:ea typeface="黑体" panose="02010609060101010101" pitchFamily="49" charset="-122"/>
                <a:cs typeface="Times New Roman" panose="02020603050405020304" pitchFamily="18" charset="0"/>
              </a:rPr>
              <a:t>的聚集状态与晶体的常识</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1200329"/>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物质</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的聚集状态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物质三态间的相互转化</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566814" y="696703"/>
            <a:ext cx="6935079" cy="644065"/>
          </a:xfrm>
          <a:prstGeom prst="rect">
            <a:avLst/>
          </a:prstGeom>
        </p:spPr>
      </p:pic>
      <p:pic>
        <p:nvPicPr>
          <p:cNvPr id="5" name="图片 4"/>
          <p:cNvPicPr>
            <a:picLocks noChangeAspect="1"/>
          </p:cNvPicPr>
          <p:nvPr/>
        </p:nvPicPr>
        <p:blipFill>
          <a:blip r:embed="rId3"/>
          <a:stretch>
            <a:fillRect/>
          </a:stretch>
        </p:blipFill>
        <p:spPr>
          <a:xfrm>
            <a:off x="360854" y="1503446"/>
            <a:ext cx="1536380" cy="461604"/>
          </a:xfrm>
          <a:prstGeom prst="rect">
            <a:avLst/>
          </a:prstGeom>
        </p:spPr>
      </p:pic>
      <p:pic>
        <p:nvPicPr>
          <p:cNvPr id="6" name="qs100.jpg" descr="id:2147492022;FounderCES"/>
          <p:cNvPicPr/>
          <p:nvPr/>
        </p:nvPicPr>
        <p:blipFill>
          <a:blip r:embed="rId4"/>
          <a:stretch>
            <a:fillRect/>
          </a:stretch>
        </p:blipFill>
        <p:spPr>
          <a:xfrm>
            <a:off x="4150990" y="2780928"/>
            <a:ext cx="3754260" cy="2448272"/>
          </a:xfrm>
          <a:prstGeom prst="rect">
            <a:avLst/>
          </a:prstGeom>
        </p:spPr>
      </p:pic>
    </p:spTree>
    <p:extLst>
      <p:ext uri="{BB962C8B-B14F-4D97-AF65-F5344CB8AC3E}">
        <p14:creationId xmlns:p14="http://schemas.microsoft.com/office/powerpoint/2010/main" val="17734140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50605"/>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物质的聚集状态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物质的常见聚集状态：</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气态、液态、固态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物质的特殊聚集状态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等离子体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：由电子、阳离子和电中性粒子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分子或原子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组成的整体上呈电中性的气态物质，等离子体具有良好的导电性和流动性。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离子液体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：熔点不高的仅由离子组成的液体物质。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晶态、非晶态以及介于二者之间的塑晶态、</a:t>
            </a:r>
            <a:r>
              <a:rPr lang="zh-CN" altLang="zh-CN" b="1" u="wavy" dirty="0">
                <a:solidFill>
                  <a:srgbClr val="000000"/>
                </a:solidFill>
                <a:highlight>
                  <a:srgbClr val="FFFF00"/>
                </a:highlight>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液晶态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液晶是介于液态和晶态之间的一种特殊的聚集状态。液晶既具有液体的流动性</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又具有类似晶体的各向异性。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箭头左下.eps" descr="id:2147492029;FounderCES"/>
          <p:cNvPicPr/>
          <p:nvPr/>
        </p:nvPicPr>
        <p:blipFill>
          <a:blip r:embed="rId2"/>
          <a:stretch>
            <a:fillRect/>
          </a:stretch>
        </p:blipFill>
        <p:spPr>
          <a:xfrm>
            <a:off x="6887294" y="4653136"/>
            <a:ext cx="333375" cy="262255"/>
          </a:xfrm>
          <a:prstGeom prst="rect">
            <a:avLst/>
          </a:prstGeom>
        </p:spPr>
      </p:pic>
    </p:spTree>
    <p:extLst>
      <p:ext uri="{BB962C8B-B14F-4D97-AF65-F5344CB8AC3E}">
        <p14:creationId xmlns:p14="http://schemas.microsoft.com/office/powerpoint/2010/main" val="16046975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晶体</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与非晶体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晶体与非晶体的本质差异</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06574" y="808078"/>
            <a:ext cx="1588693" cy="500939"/>
          </a:xfrm>
          <a:prstGeom prst="rect">
            <a:avLst/>
          </a:prstGeom>
        </p:spPr>
      </p:pic>
      <p:graphicFrame>
        <p:nvGraphicFramePr>
          <p:cNvPr id="4" name="表格 3"/>
          <p:cNvGraphicFramePr>
            <a:graphicFrameLocks noGrp="1"/>
          </p:cNvGraphicFramePr>
          <p:nvPr>
            <p:extLst>
              <p:ext uri="{D42A27DB-BD31-4B8C-83A1-F6EECF244321}">
                <p14:modId xmlns:p14="http://schemas.microsoft.com/office/powerpoint/2010/main" val="1050194347"/>
              </p:ext>
            </p:extLst>
          </p:nvPr>
        </p:nvGraphicFramePr>
        <p:xfrm>
          <a:off x="343712" y="2170544"/>
          <a:ext cx="11502990" cy="2194560"/>
        </p:xfrm>
        <a:graphic>
          <a:graphicData uri="http://schemas.openxmlformats.org/drawingml/2006/table">
            <a:tbl>
              <a:tblPr firstRow="1" firstCol="1" bandRow="1"/>
              <a:tblGrid>
                <a:gridCol w="2091662">
                  <a:extLst>
                    <a:ext uri="{9D8B030D-6E8A-4147-A177-3AD203B41FA5}">
                      <a16:colId xmlns:a16="http://schemas.microsoft.com/office/drawing/2014/main" val="20000"/>
                    </a:ext>
                  </a:extLst>
                </a:gridCol>
                <a:gridCol w="4705664">
                  <a:extLst>
                    <a:ext uri="{9D8B030D-6E8A-4147-A177-3AD203B41FA5}">
                      <a16:colId xmlns:a16="http://schemas.microsoft.com/office/drawing/2014/main" val="20001"/>
                    </a:ext>
                  </a:extLst>
                </a:gridCol>
                <a:gridCol w="4705664">
                  <a:extLst>
                    <a:ext uri="{9D8B030D-6E8A-4147-A177-3AD203B41FA5}">
                      <a16:colId xmlns:a16="http://schemas.microsoft.com/office/drawing/2014/main" val="20002"/>
                    </a:ext>
                  </a:extLst>
                </a:gridCol>
              </a:tblGrid>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固体</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自范性</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微观结构</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extLst>
                  <a:ext uri="{0D108BD9-81ED-4DB2-BD59-A6C34878D82A}">
                    <a16:rowId xmlns:a16="http://schemas.microsoft.com/office/drawing/2014/main" val="10000"/>
                  </a:ext>
                </a:extLst>
              </a:tr>
              <a:tr h="109728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晶体</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能自发呈现多面体外形</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原子在三维空间里呈周期性有序排列</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1"/>
                  </a:ext>
                </a:extLst>
              </a:tr>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非晶体</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不能自发呈现多面体外形</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原子排列相对无序</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0141355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获得晶体的三条途径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熔融态物质凝固。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气态物质冷却不经液态直接凝固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凝华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溶质从溶液中析出。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晶体的特性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自范性：晶体能自发地呈现多面体外形的性质。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各向异性：晶体在不同方向上表现出不同的物理性质。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较固定的熔点。</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991772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54594"/>
            <a:ext cx="11485848" cy="1754326"/>
          </a:xfrm>
          <a:solidFill>
            <a:srgbClr val="E3F2E7"/>
          </a:solidFill>
        </p:spPr>
        <p:txBody>
          <a:bodyPr/>
          <a:lstStyle/>
          <a:p>
            <a:pPr hangingPunct="0">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晶体</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呈现自范性需满足一定条件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条件之一是晶体生长的速率适当。熔融态物质冷却凝固速率过快常得到肉眼看不到多面体外形的粉末或没有规则外形的块状物。</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名师点拨.eps" descr="id:2147492051;FounderCES"/>
          <p:cNvPicPr/>
          <p:nvPr/>
        </p:nvPicPr>
        <p:blipFill>
          <a:blip r:embed="rId2"/>
          <a:stretch>
            <a:fillRect/>
          </a:stretch>
        </p:blipFill>
        <p:spPr>
          <a:xfrm>
            <a:off x="550590" y="1085659"/>
            <a:ext cx="1540510" cy="359410"/>
          </a:xfrm>
          <a:prstGeom prst="rect">
            <a:avLst/>
          </a:prstGeom>
        </p:spPr>
      </p:pic>
    </p:spTree>
    <p:extLst>
      <p:ext uri="{BB962C8B-B14F-4D97-AF65-F5344CB8AC3E}">
        <p14:creationId xmlns:p14="http://schemas.microsoft.com/office/powerpoint/2010/main" val="7153914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956502"/>
              </a:xfrm>
            </p:spPr>
            <p:txBody>
              <a:bodyPr/>
              <a:lstStyle/>
              <a:p>
                <a:pPr>
                  <a:lnSpc>
                    <a:spcPct val="140000"/>
                  </a:lnSpc>
                  <a:spcAft>
                    <a:spcPts val="0"/>
                  </a:spcAft>
                </a:pP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晶胞</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定义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：描述晶体结构的基本单元。</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晶胞与晶体的关系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a:lnSpc>
                    <a:spcPct val="14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常规的晶胞都是平行六面体，整块晶体可以看作是数量巨大的晶胞</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无隙并置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而成。</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是指相邻晶胞之间没有任何间隙。</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是指所有晶胞都是平行排列的，取向相同。</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所有晶胞的形状及其内部的原子种类、个数及几何排列</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包括取向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是完全相同的。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晶胞中粒子数目的计算方法</a:t>
                </a:r>
                <a:r>
                  <a:rPr lang="en-US" altLang="zh-CN" b="1"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均摊法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algn="dist">
                  <a:lnSpc>
                    <a:spcPct val="140000"/>
                  </a:lnSpc>
                  <a:spcAft>
                    <a:spcPts val="0"/>
                  </a:spcAft>
                </a:pP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均摊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是指每个晶胞中平均拥有的粒子数目。若每个粒子为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个晶胞所共有，则</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10000"/>
                  </a:lnSpc>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就有</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属于该晶胞。</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956502"/>
              </a:xfrm>
              <a:blipFill rotWithShape="0">
                <a:blip r:embed="rId2"/>
                <a:stretch>
                  <a:fillRect l="-796" r="-3503"/>
                </a:stretch>
              </a:blipFill>
            </p:spPr>
            <p:txBody>
              <a:bodyPr/>
              <a:lstStyle/>
              <a:p>
                <a:r>
                  <a:rPr lang="zh-CN" altLang="en-US">
                    <a:noFill/>
                  </a:rPr>
                  <a:t> </a:t>
                </a:r>
              </a:p>
            </p:txBody>
          </p:sp>
        </mc:Fallback>
      </mc:AlternateContent>
      <p:pic>
        <p:nvPicPr>
          <p:cNvPr id="3" name="知识点3.EPS" descr="id:2147491177;FounderCES"/>
          <p:cNvPicPr/>
          <p:nvPr/>
        </p:nvPicPr>
        <p:blipFill>
          <a:blip r:embed="rId3"/>
          <a:stretch>
            <a:fillRect/>
          </a:stretch>
        </p:blipFill>
        <p:spPr>
          <a:xfrm>
            <a:off x="432950" y="861095"/>
            <a:ext cx="1445895" cy="384175"/>
          </a:xfrm>
          <a:prstGeom prst="rect">
            <a:avLst/>
          </a:prstGeom>
        </p:spPr>
      </p:pic>
    </p:spTree>
    <p:extLst>
      <p:ext uri="{BB962C8B-B14F-4D97-AF65-F5344CB8AC3E}">
        <p14:creationId xmlns:p14="http://schemas.microsoft.com/office/powerpoint/2010/main" val="15766564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晶体结构</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的测定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测量仪器：</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射线衍射仪</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测定流程：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4.EPS" descr="id:2147491198;FounderCES"/>
          <p:cNvPicPr/>
          <p:nvPr/>
        </p:nvPicPr>
        <p:blipFill>
          <a:blip r:embed="rId2"/>
          <a:stretch>
            <a:fillRect/>
          </a:stretch>
        </p:blipFill>
        <p:spPr>
          <a:xfrm>
            <a:off x="450533" y="852152"/>
            <a:ext cx="1428311" cy="384174"/>
          </a:xfrm>
          <a:prstGeom prst="rect">
            <a:avLst/>
          </a:prstGeom>
        </p:spPr>
      </p:pic>
      <p:pic>
        <p:nvPicPr>
          <p:cNvPr id="5" name="25gh469.jpg" descr="id:2147492072;FounderCES"/>
          <p:cNvPicPr/>
          <p:nvPr/>
        </p:nvPicPr>
        <p:blipFill>
          <a:blip r:embed="rId3"/>
          <a:stretch>
            <a:fillRect/>
          </a:stretch>
        </p:blipFill>
        <p:spPr>
          <a:xfrm>
            <a:off x="2926855" y="2636912"/>
            <a:ext cx="6371830" cy="2232248"/>
          </a:xfrm>
          <a:prstGeom prst="rect">
            <a:avLst/>
          </a:prstGeom>
        </p:spPr>
      </p:pic>
    </p:spTree>
    <p:extLst>
      <p:ext uri="{BB962C8B-B14F-4D97-AF65-F5344CB8AC3E}">
        <p14:creationId xmlns:p14="http://schemas.microsoft.com/office/powerpoint/2010/main" val="2492913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测定示例——乙酸晶体结构的测定流程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乙酸晶体的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射线衍射实验</a:t>
            </a:r>
            <a:r>
              <a:rPr lang="en-US" altLang="zh-CN" b="1" dirty="0">
                <a:solidFill>
                  <a:srgbClr val="000000"/>
                </a:solidFill>
                <a:latin typeface="Cambria Math" panose="02040503050406030204" pitchFamily="18" charset="0"/>
                <a:ea typeface="Cambria Math" panose="020405030504060302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乙酸晶胞中含</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个乙酸分子</a:t>
            </a:r>
            <a:r>
              <a:rPr lang="en-US" altLang="zh-CN" b="1" dirty="0">
                <a:solidFill>
                  <a:srgbClr val="000000"/>
                </a:solidFill>
                <a:latin typeface="Cambria Math" panose="02040503050406030204" pitchFamily="18" charset="0"/>
                <a:ea typeface="Cambria Math" panose="020405030504060302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测定晶胞中各原子的位置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即原子坐标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Cambria Math" panose="02040503050406030204" pitchFamily="18" charset="0"/>
                <a:ea typeface="Cambria Math" panose="020405030504060302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计算原子间的距离</a:t>
            </a:r>
            <a:r>
              <a:rPr lang="en-US" altLang="zh-CN" b="1" dirty="0">
                <a:solidFill>
                  <a:srgbClr val="000000"/>
                </a:solidFill>
                <a:latin typeface="Cambria Math" panose="02040503050406030204" pitchFamily="18" charset="0"/>
                <a:ea typeface="Cambria Math" panose="020405030504060302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判断出哪些原子间存在化学键</a:t>
            </a:r>
            <a:r>
              <a:rPr lang="en-US" altLang="zh-CN" b="1" dirty="0">
                <a:solidFill>
                  <a:srgbClr val="000000"/>
                </a:solidFill>
                <a:latin typeface="Cambria Math" panose="02040503050406030204" pitchFamily="18" charset="0"/>
                <a:ea typeface="Cambria Math" panose="020405030504060302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确定键长和键角</a:t>
            </a:r>
            <a:r>
              <a:rPr lang="en-US" altLang="zh-CN" b="1" dirty="0">
                <a:solidFill>
                  <a:srgbClr val="000000"/>
                </a:solidFill>
                <a:latin typeface="Cambria Math" panose="02040503050406030204" pitchFamily="18" charset="0"/>
                <a:ea typeface="Cambria Math" panose="020405030504060302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得出分子的空间结构。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5953307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776"/>
            <a:ext cx="11485848" cy="576248"/>
          </a:xfrm>
        </p:spPr>
        <p:txBody>
          <a:bodyPr/>
          <a:lstStyle/>
          <a:p>
            <a:pPr hangingPunct="0">
              <a:spcAft>
                <a:spcPts val="0"/>
              </a:spcAft>
            </a:pPr>
            <a:r>
              <a:rPr lang="en-US" altLang="zh-CN" sz="2300"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300"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晶体</a:t>
            </a:r>
            <a:r>
              <a:rPr lang="zh-CN" altLang="zh-CN" sz="2300"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与非晶体的区别</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要点1.EPS" descr="id:2147491247;FounderCES"/>
          <p:cNvPicPr/>
          <p:nvPr/>
        </p:nvPicPr>
        <p:blipFill>
          <a:blip r:embed="rId2"/>
          <a:stretch>
            <a:fillRect/>
          </a:stretch>
        </p:blipFill>
        <p:spPr>
          <a:xfrm>
            <a:off x="465996" y="1538130"/>
            <a:ext cx="948690" cy="333375"/>
          </a:xfrm>
          <a:prstGeom prst="rect">
            <a:avLst/>
          </a:prstGeom>
        </p:spPr>
      </p:pic>
      <p:pic>
        <p:nvPicPr>
          <p:cNvPr id="5" name="24要点破.eps" descr="id:2147490540;FounderCES"/>
          <p:cNvPicPr/>
          <p:nvPr/>
        </p:nvPicPr>
        <p:blipFill>
          <a:blip r:embed="rId3"/>
          <a:stretch>
            <a:fillRect/>
          </a:stretch>
        </p:blipFill>
        <p:spPr>
          <a:xfrm>
            <a:off x="2785994" y="792697"/>
            <a:ext cx="6665595" cy="575945"/>
          </a:xfrm>
          <a:prstGeom prst="rect">
            <a:avLst/>
          </a:prstGeom>
        </p:spPr>
      </p:pic>
      <p:graphicFrame>
        <p:nvGraphicFramePr>
          <p:cNvPr id="3" name="表格 2"/>
          <p:cNvGraphicFramePr>
            <a:graphicFrameLocks noGrp="1"/>
          </p:cNvGraphicFramePr>
          <p:nvPr>
            <p:extLst>
              <p:ext uri="{D42A27DB-BD31-4B8C-83A1-F6EECF244321}">
                <p14:modId xmlns:p14="http://schemas.microsoft.com/office/powerpoint/2010/main" val="1124464500"/>
              </p:ext>
            </p:extLst>
          </p:nvPr>
        </p:nvGraphicFramePr>
        <p:xfrm>
          <a:off x="343711" y="2104863"/>
          <a:ext cx="11502991" cy="4434787"/>
        </p:xfrm>
        <a:graphic>
          <a:graphicData uri="http://schemas.openxmlformats.org/drawingml/2006/table">
            <a:tbl>
              <a:tblPr firstRow="1" firstCol="1" bandRow="1"/>
              <a:tblGrid>
                <a:gridCol w="2503050">
                  <a:extLst>
                    <a:ext uri="{9D8B030D-6E8A-4147-A177-3AD203B41FA5}">
                      <a16:colId xmlns:a16="http://schemas.microsoft.com/office/drawing/2014/main" val="20000"/>
                    </a:ext>
                  </a:extLst>
                </a:gridCol>
                <a:gridCol w="5048645">
                  <a:extLst>
                    <a:ext uri="{9D8B030D-6E8A-4147-A177-3AD203B41FA5}">
                      <a16:colId xmlns:a16="http://schemas.microsoft.com/office/drawing/2014/main" val="20001"/>
                    </a:ext>
                  </a:extLst>
                </a:gridCol>
                <a:gridCol w="3951296">
                  <a:extLst>
                    <a:ext uri="{9D8B030D-6E8A-4147-A177-3AD203B41FA5}">
                      <a16:colId xmlns:a16="http://schemas.microsoft.com/office/drawing/2014/main" val="20002"/>
                    </a:ext>
                  </a:extLst>
                </a:gridCol>
              </a:tblGrid>
              <a:tr h="377164">
                <a:tc>
                  <a:txBody>
                    <a:bodyPr/>
                    <a:lstStyle/>
                    <a:p>
                      <a:pPr algn="ctr" hangingPunct="0">
                        <a:lnSpc>
                          <a:spcPct val="150000"/>
                        </a:lnSpc>
                        <a:spcAft>
                          <a:spcPts val="0"/>
                        </a:spcAft>
                      </a:pPr>
                      <a:r>
                        <a:rPr lang="zh-CN" sz="23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固体</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晶</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体</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非 晶 体</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extLst>
                  <a:ext uri="{0D108BD9-81ED-4DB2-BD59-A6C34878D82A}">
                    <a16:rowId xmlns:a16="http://schemas.microsoft.com/office/drawing/2014/main" val="10000"/>
                  </a:ext>
                </a:extLst>
              </a:tr>
              <a:tr h="377164">
                <a:tc>
                  <a:txBody>
                    <a:bodyPr/>
                    <a:lstStyle/>
                    <a:p>
                      <a:pPr algn="ctr" hangingPunct="0">
                        <a:lnSpc>
                          <a:spcPct val="150000"/>
                        </a:lnSpc>
                        <a:spcAft>
                          <a:spcPts val="0"/>
                        </a:spcAft>
                      </a:pP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外观</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具有规则的几何外形</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不具有规则的几何外形</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1"/>
                  </a:ext>
                </a:extLst>
              </a:tr>
              <a:tr h="754327">
                <a:tc>
                  <a:txBody>
                    <a:bodyPr/>
                    <a:lstStyle/>
                    <a:p>
                      <a:pPr algn="ctr" hangingPunct="0">
                        <a:lnSpc>
                          <a:spcPct val="150000"/>
                        </a:lnSpc>
                        <a:spcAft>
                          <a:spcPts val="0"/>
                        </a:spcAft>
                      </a:pP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微观结构</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原子在三维空间里呈周期性有序排列</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原子排列相对无序</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2"/>
                  </a:ext>
                </a:extLst>
              </a:tr>
              <a:tr h="377164">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自范性</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3"/>
                  </a:ext>
                </a:extLst>
              </a:tr>
              <a:tr h="377164">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各向异性</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4"/>
                  </a:ext>
                </a:extLst>
              </a:tr>
              <a:tr h="377164">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熔点</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较固定</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不固定</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5"/>
                  </a:ext>
                </a:extLst>
              </a:tr>
              <a:tr h="377164">
                <a:tc>
                  <a:txBody>
                    <a:bodyPr/>
                    <a:lstStyle/>
                    <a:p>
                      <a:pPr algn="ctr" hangingPunct="0">
                        <a:lnSpc>
                          <a:spcPct val="150000"/>
                        </a:lnSpc>
                        <a:spcAft>
                          <a:spcPts val="0"/>
                        </a:spcAft>
                      </a:pP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本质区别</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gridSpan="2">
                  <a:txBody>
                    <a:bodyPr/>
                    <a:lstStyle/>
                    <a:p>
                      <a:pPr algn="ctr" hangingPunct="0">
                        <a:lnSpc>
                          <a:spcPct val="150000"/>
                        </a:lnSpc>
                        <a:spcAft>
                          <a:spcPts val="0"/>
                        </a:spcAft>
                      </a:pP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微观粒子在三维空间里是否呈周期性有序排列</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10006"/>
                  </a:ext>
                </a:extLst>
              </a:tr>
              <a:tr h="377164">
                <a:tc>
                  <a:txBody>
                    <a:bodyPr/>
                    <a:lstStyle/>
                    <a:p>
                      <a:pPr algn="ctr" hangingPunct="0">
                        <a:lnSpc>
                          <a:spcPct val="150000"/>
                        </a:lnSpc>
                        <a:spcAft>
                          <a:spcPts val="0"/>
                        </a:spcAft>
                      </a:pP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鉴别</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gridSpan="2">
                  <a:txBody>
                    <a:bodyPr/>
                    <a:lstStyle/>
                    <a:p>
                      <a:pPr algn="ctr" hangingPunct="0">
                        <a:lnSpc>
                          <a:spcPct val="150000"/>
                        </a:lnSpc>
                        <a:spcAft>
                          <a:spcPts val="0"/>
                        </a:spcAft>
                      </a:pP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最科学的方法是进行</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射线衍射实验</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7089793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364231379"/>
              </p:ext>
            </p:extLst>
          </p:nvPr>
        </p:nvGraphicFramePr>
        <p:xfrm>
          <a:off x="343711" y="1052736"/>
          <a:ext cx="11502991" cy="1302967"/>
        </p:xfrm>
        <a:graphic>
          <a:graphicData uri="http://schemas.openxmlformats.org/drawingml/2006/table">
            <a:tbl>
              <a:tblPr firstRow="1" firstCol="1" bandRow="1"/>
              <a:tblGrid>
                <a:gridCol w="1251525">
                  <a:extLst>
                    <a:ext uri="{9D8B030D-6E8A-4147-A177-3AD203B41FA5}">
                      <a16:colId xmlns:a16="http://schemas.microsoft.com/office/drawing/2014/main" val="20000"/>
                    </a:ext>
                  </a:extLst>
                </a:gridCol>
                <a:gridCol w="1251525">
                  <a:extLst>
                    <a:ext uri="{9D8B030D-6E8A-4147-A177-3AD203B41FA5}">
                      <a16:colId xmlns:a16="http://schemas.microsoft.com/office/drawing/2014/main" val="20001"/>
                    </a:ext>
                  </a:extLst>
                </a:gridCol>
                <a:gridCol w="8999941">
                  <a:extLst>
                    <a:ext uri="{9D8B030D-6E8A-4147-A177-3AD203B41FA5}">
                      <a16:colId xmlns:a16="http://schemas.microsoft.com/office/drawing/2014/main" val="20002"/>
                    </a:ext>
                  </a:extLst>
                </a:gridCol>
              </a:tblGrid>
              <a:tr h="377164">
                <a:tc rowSpan="2">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区分</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方法</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测熔点</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晶体有较固定的熔点</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非晶体没有固定的熔点</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0"/>
                  </a:ext>
                </a:extLst>
              </a:tr>
              <a:tr h="754327">
                <a:tc vMerge="1">
                  <a:txBody>
                    <a:bodyPr/>
                    <a:lstStyle/>
                    <a:p>
                      <a:endParaRPr lang="zh-CN" altLang="en-US"/>
                    </a:p>
                  </a:txBody>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可靠方法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对固体进行</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射线衍射实验</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4" name="内容占位符 1"/>
          <p:cNvSpPr>
            <a:spLocks noGrp="1"/>
          </p:cNvSpPr>
          <p:nvPr>
            <p:ph idx="1"/>
          </p:nvPr>
        </p:nvSpPr>
        <p:spPr>
          <a:xfrm>
            <a:off x="360854" y="2824876"/>
            <a:ext cx="11485848" cy="1684244"/>
          </a:xfrm>
          <a:solidFill>
            <a:srgbClr val="E3F2E7"/>
          </a:solidFill>
        </p:spPr>
        <p:txBody>
          <a:bodyPr/>
          <a:lstStyle/>
          <a:p>
            <a:pPr algn="ct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关于晶体和非晶体的本质区别的理解</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关于晶体和非晶体的本质区别的理解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应该从微观结构入手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即内部粒子在三维空间里是否呈周期性有序排列。</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名师点拨.eps" descr="id:2147492109;FounderCES"/>
          <p:cNvPicPr/>
          <p:nvPr/>
        </p:nvPicPr>
        <p:blipFill>
          <a:blip r:embed="rId2"/>
          <a:stretch>
            <a:fillRect/>
          </a:stretch>
        </p:blipFill>
        <p:spPr>
          <a:xfrm>
            <a:off x="550590" y="2968814"/>
            <a:ext cx="1540510" cy="359410"/>
          </a:xfrm>
          <a:prstGeom prst="rect">
            <a:avLst/>
          </a:prstGeom>
        </p:spPr>
      </p:pic>
    </p:spTree>
    <p:extLst>
      <p:ext uri="{BB962C8B-B14F-4D97-AF65-F5344CB8AC3E}">
        <p14:creationId xmlns:p14="http://schemas.microsoft.com/office/powerpoint/2010/main" val="836524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342509"/>
            <a:ext cx="11485848" cy="576248"/>
          </a:xfrm>
        </p:spPr>
        <p:txBody>
          <a:bodyPr/>
          <a:lstStyle/>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晶体的基本类型与性质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导引图.eps" descr="id:2147490398;FounderCES"/>
          <p:cNvPicPr/>
          <p:nvPr/>
        </p:nvPicPr>
        <p:blipFill>
          <a:blip r:embed="rId2"/>
          <a:stretch>
            <a:fillRect/>
          </a:stretch>
        </p:blipFill>
        <p:spPr>
          <a:xfrm>
            <a:off x="3574926" y="683365"/>
            <a:ext cx="5105400" cy="575945"/>
          </a:xfrm>
          <a:prstGeom prst="rect">
            <a:avLst/>
          </a:prstGeom>
        </p:spPr>
      </p:pic>
      <p:graphicFrame>
        <p:nvGraphicFramePr>
          <p:cNvPr id="5" name="表格 4"/>
          <p:cNvGraphicFramePr>
            <a:graphicFrameLocks noGrp="1"/>
          </p:cNvGraphicFramePr>
          <p:nvPr>
            <p:extLst>
              <p:ext uri="{D42A27DB-BD31-4B8C-83A1-F6EECF244321}">
                <p14:modId xmlns:p14="http://schemas.microsoft.com/office/powerpoint/2010/main" val="2811070475"/>
              </p:ext>
            </p:extLst>
          </p:nvPr>
        </p:nvGraphicFramePr>
        <p:xfrm>
          <a:off x="343710" y="2136793"/>
          <a:ext cx="11502992" cy="3291840"/>
        </p:xfrm>
        <a:graphic>
          <a:graphicData uri="http://schemas.openxmlformats.org/drawingml/2006/table">
            <a:tbl>
              <a:tblPr firstRow="1" firstCol="1" bandRow="1"/>
              <a:tblGrid>
                <a:gridCol w="1999620">
                  <a:extLst>
                    <a:ext uri="{9D8B030D-6E8A-4147-A177-3AD203B41FA5}">
                      <a16:colId xmlns:a16="http://schemas.microsoft.com/office/drawing/2014/main" val="20000"/>
                    </a:ext>
                  </a:extLst>
                </a:gridCol>
                <a:gridCol w="2250435">
                  <a:extLst>
                    <a:ext uri="{9D8B030D-6E8A-4147-A177-3AD203B41FA5}">
                      <a16:colId xmlns:a16="http://schemas.microsoft.com/office/drawing/2014/main" val="20001"/>
                    </a:ext>
                  </a:extLst>
                </a:gridCol>
                <a:gridCol w="1717465">
                  <a:extLst>
                    <a:ext uri="{9D8B030D-6E8A-4147-A177-3AD203B41FA5}">
                      <a16:colId xmlns:a16="http://schemas.microsoft.com/office/drawing/2014/main" val="20002"/>
                    </a:ext>
                  </a:extLst>
                </a:gridCol>
                <a:gridCol w="3312368">
                  <a:extLst>
                    <a:ext uri="{9D8B030D-6E8A-4147-A177-3AD203B41FA5}">
                      <a16:colId xmlns:a16="http://schemas.microsoft.com/office/drawing/2014/main" val="20003"/>
                    </a:ext>
                  </a:extLst>
                </a:gridCol>
                <a:gridCol w="2223104">
                  <a:extLst>
                    <a:ext uri="{9D8B030D-6E8A-4147-A177-3AD203B41FA5}">
                      <a16:colId xmlns:a16="http://schemas.microsoft.com/office/drawing/2014/main" val="20004"/>
                    </a:ext>
                  </a:extLst>
                </a:gridCol>
              </a:tblGrid>
              <a:tr h="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晶体类型</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离子晶体</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共价晶体</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分子晶体</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金属晶体</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extLst>
                  <a:ext uri="{0D108BD9-81ED-4DB2-BD59-A6C34878D82A}">
                    <a16:rowId xmlns:a16="http://schemas.microsoft.com/office/drawing/2014/main" val="10000"/>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构成粒子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阴、阳离子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原子</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金属离子与自由电子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粒子间作用力</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离子键</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部分离子内有共价键、氢健</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共价键</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分子间是范德华力</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部分存在氢键</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分子内是共价键</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金属键</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68046433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587438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说法正确的是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晶体的熔点一定比非晶体高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晶体有自范性但排列无序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固体</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一定是晶体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非晶体无自范性而且排列相对无序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9071" y="876537"/>
            <a:ext cx="1186153" cy="401015"/>
          </a:xfrm>
          <a:prstGeom prst="rect">
            <a:avLst/>
          </a:prstGeom>
        </p:spPr>
      </p:pic>
      <p:pic>
        <p:nvPicPr>
          <p:cNvPr id="4" name="图片 3">
            <a:extLst>
              <a:ext uri="{FF2B5EF4-FFF2-40B4-BE49-F238E27FC236}">
                <a16:creationId xmlns:a16="http://schemas.microsoft.com/office/drawing/2014/main" id="{7F8011F6-8CD5-8BDA-B8DE-6882BE932101}"/>
              </a:ext>
            </a:extLst>
          </p:cNvPr>
          <p:cNvPicPr>
            <a:picLocks noChangeAspect="1"/>
          </p:cNvPicPr>
          <p:nvPr/>
        </p:nvPicPr>
        <p:blipFill>
          <a:blip r:embed="rId3"/>
          <a:stretch>
            <a:fillRect/>
          </a:stretch>
        </p:blipFill>
        <p:spPr>
          <a:xfrm>
            <a:off x="403575" y="5275023"/>
            <a:ext cx="1046020" cy="423292"/>
          </a:xfrm>
          <a:prstGeom prst="rect">
            <a:avLst/>
          </a:prstGeom>
        </p:spPr>
      </p:pic>
      <p:pic>
        <p:nvPicPr>
          <p:cNvPr id="5" name="图片 4">
            <a:extLst>
              <a:ext uri="{FF2B5EF4-FFF2-40B4-BE49-F238E27FC236}">
                <a16:creationId xmlns:a16="http://schemas.microsoft.com/office/drawing/2014/main" id="{3298A0ED-FFBF-363A-FBA6-FD574E779F64}"/>
              </a:ext>
            </a:extLst>
          </p:cNvPr>
          <p:cNvPicPr>
            <a:picLocks noChangeAspect="1"/>
          </p:cNvPicPr>
          <p:nvPr/>
        </p:nvPicPr>
        <p:blipFill>
          <a:blip r:embed="rId4"/>
          <a:stretch>
            <a:fillRect/>
          </a:stretch>
        </p:blipFill>
        <p:spPr>
          <a:xfrm>
            <a:off x="357448" y="3622520"/>
            <a:ext cx="999732" cy="409339"/>
          </a:xfrm>
          <a:prstGeom prst="rect">
            <a:avLst/>
          </a:prstGeom>
        </p:spPr>
      </p:pic>
      <p:sp>
        <p:nvSpPr>
          <p:cNvPr id="6" name="内容占位符 3"/>
          <p:cNvSpPr txBox="1">
            <a:spLocks/>
          </p:cNvSpPr>
          <p:nvPr/>
        </p:nvSpPr>
        <p:spPr bwMode="auto">
          <a:xfrm>
            <a:off x="1449594" y="5159000"/>
            <a:ext cx="1039710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000000"/>
                </a:solidFill>
                <a:latin typeface="Times New Roman" panose="02020603050405020304" pitchFamily="18" charset="0"/>
                <a:ea typeface="宋体" panose="02010600030101010101" pitchFamily="2" charset="-122"/>
              </a:rPr>
              <a:t>D</a:t>
            </a:r>
            <a:endParaRPr lang="zh-CN" altLang="en-US" dirty="0"/>
          </a:p>
        </p:txBody>
      </p:sp>
      <p:sp>
        <p:nvSpPr>
          <p:cNvPr id="7" name="内容占位符 3"/>
          <p:cNvSpPr txBox="1">
            <a:spLocks/>
          </p:cNvSpPr>
          <p:nvPr/>
        </p:nvSpPr>
        <p:spPr bwMode="auto">
          <a:xfrm>
            <a:off x="360854" y="350100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晶体有较固定的熔点</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非晶体没有固定的熔点</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晶体有自范性</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且其结构排列有序</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非晶体无自范性</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且其结构排列相对无序</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的存在形态有结晶形和无定形两大类</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也有非晶体</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05006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930602"/>
            <a:ext cx="11485848" cy="1130246"/>
          </a:xfrm>
          <a:solidFill>
            <a:srgbClr val="E3F2E7"/>
          </a:solidFill>
        </p:spPr>
        <p:txBody>
          <a:bodyPr/>
          <a:lstStyle/>
          <a:p>
            <a:pPr hangingPunct="0">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规则几何外形的固体不一定是晶体。由于晶体内部质点排列的高度有序性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使得晶体在强度、导热性、光学性质等物理性质上常常表现出各向异性。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顿有所悟.eps" descr="id:2147492137;FounderCES"/>
          <p:cNvPicPr/>
          <p:nvPr/>
        </p:nvPicPr>
        <p:blipFill>
          <a:blip r:embed="rId2"/>
          <a:stretch>
            <a:fillRect/>
          </a:stretch>
        </p:blipFill>
        <p:spPr>
          <a:xfrm>
            <a:off x="550590" y="1065209"/>
            <a:ext cx="1641475" cy="359410"/>
          </a:xfrm>
          <a:prstGeom prst="rect">
            <a:avLst/>
          </a:prstGeom>
        </p:spPr>
      </p:pic>
    </p:spTree>
    <p:extLst>
      <p:ext uri="{BB962C8B-B14F-4D97-AF65-F5344CB8AC3E}">
        <p14:creationId xmlns:p14="http://schemas.microsoft.com/office/powerpoint/2010/main" val="19122214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394502"/>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晶胞</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密度的有关计算</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均摊法计算晶胞中粒子的数目</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2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若晶胞中某个粒子为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个晶胞所共用，则该粒子有</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属于这个晶胞。</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长方体形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正方体形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晶胞中不同位置的粒子数的计算</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394502"/>
              </a:xfrm>
              <a:blipFill rotWithShape="0">
                <a:blip r:embed="rId2"/>
                <a:stretch>
                  <a:fillRect l="-796" b="-2290"/>
                </a:stretch>
              </a:blipFill>
            </p:spPr>
            <p:txBody>
              <a:bodyPr/>
              <a:lstStyle/>
              <a:p>
                <a:r>
                  <a:rPr lang="zh-CN" altLang="en-US">
                    <a:noFill/>
                  </a:rPr>
                  <a:t> </a:t>
                </a:r>
              </a:p>
            </p:txBody>
          </p:sp>
        </mc:Fallback>
      </mc:AlternateContent>
      <p:pic>
        <p:nvPicPr>
          <p:cNvPr id="3" name="要点2.EPS" descr="id:2147491311;FounderCES"/>
          <p:cNvPicPr/>
          <p:nvPr/>
        </p:nvPicPr>
        <p:blipFill>
          <a:blip r:embed="rId3"/>
          <a:stretch>
            <a:fillRect/>
          </a:stretch>
        </p:blipFill>
        <p:spPr>
          <a:xfrm>
            <a:off x="462186" y="908720"/>
            <a:ext cx="952500" cy="334010"/>
          </a:xfrm>
          <a:prstGeom prst="rect">
            <a:avLst/>
          </a:prstGeom>
        </p:spPr>
      </p:pic>
      <p:pic>
        <p:nvPicPr>
          <p:cNvPr id="4" name="25gh470.jpg" descr="id:2147492151;FounderCES"/>
          <p:cNvPicPr/>
          <p:nvPr/>
        </p:nvPicPr>
        <p:blipFill>
          <a:blip r:embed="rId4"/>
          <a:stretch>
            <a:fillRect/>
          </a:stretch>
        </p:blipFill>
        <p:spPr>
          <a:xfrm>
            <a:off x="3692366" y="3273514"/>
            <a:ext cx="4805680" cy="2891790"/>
          </a:xfrm>
          <a:prstGeom prst="rect">
            <a:avLst/>
          </a:prstGeom>
        </p:spPr>
      </p:pic>
    </p:spTree>
    <p:extLst>
      <p:ext uri="{BB962C8B-B14F-4D97-AF65-F5344CB8AC3E}">
        <p14:creationId xmlns:p14="http://schemas.microsoft.com/office/powerpoint/2010/main" val="327738113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六方晶胞中不同位置的粒子数的计算</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5gh471.jpg" descr="id:2147492158;FounderCES"/>
          <p:cNvPicPr/>
          <p:nvPr/>
        </p:nvPicPr>
        <p:blipFill>
          <a:blip r:embed="rId2"/>
          <a:stretch>
            <a:fillRect/>
          </a:stretch>
        </p:blipFill>
        <p:spPr>
          <a:xfrm>
            <a:off x="3595529" y="1556792"/>
            <a:ext cx="4999355" cy="3646805"/>
          </a:xfrm>
          <a:prstGeom prst="rect">
            <a:avLst/>
          </a:prstGeom>
        </p:spPr>
      </p:pic>
    </p:spTree>
    <p:extLst>
      <p:ext uri="{BB962C8B-B14F-4D97-AF65-F5344CB8AC3E}">
        <p14:creationId xmlns:p14="http://schemas.microsoft.com/office/powerpoint/2010/main" val="144980687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454005"/>
              </a:xfrm>
            </p:spPr>
            <p:txBody>
              <a:bodyPr/>
              <a:lstStyle/>
              <a:p>
                <a:pPr algn="dist"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计算晶胞中粒子数目时要先根据具体情况分析晶胞中的粒子在晶胞中的位置以及为几个晶胞所共用，然后运用均摊法具体计算。如石墨晶胞每一层内碳原子排</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成六</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边形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，其顶角碳原子被三个六边形共用，每个六边形占有该原子的</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，则每个六元环占有的碳原子数为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454005"/>
              </a:xfrm>
              <a:blipFill rotWithShape="0">
                <a:blip r:embed="rId2"/>
                <a:stretch>
                  <a:fillRect l="-796" r="-849" b="-1241"/>
                </a:stretch>
              </a:blipFill>
            </p:spPr>
            <p:txBody>
              <a:bodyPr/>
              <a:lstStyle/>
              <a:p>
                <a:r>
                  <a:rPr lang="zh-CN" altLang="en-US">
                    <a:noFill/>
                  </a:rPr>
                  <a:t> </a:t>
                </a:r>
              </a:p>
            </p:txBody>
          </p:sp>
        </mc:Fallback>
      </mc:AlternateContent>
      <p:pic>
        <p:nvPicPr>
          <p:cNvPr id="3" name="25gh472.jpg" descr="id:2147492165;FounderCES"/>
          <p:cNvPicPr/>
          <p:nvPr/>
        </p:nvPicPr>
        <p:blipFill>
          <a:blip r:embed="rId3"/>
          <a:stretch>
            <a:fillRect/>
          </a:stretch>
        </p:blipFill>
        <p:spPr>
          <a:xfrm>
            <a:off x="3823811" y="3307437"/>
            <a:ext cx="4542790" cy="1849755"/>
          </a:xfrm>
          <a:prstGeom prst="rect">
            <a:avLst/>
          </a:prstGeom>
        </p:spPr>
      </p:pic>
    </p:spTree>
    <p:extLst>
      <p:ext uri="{BB962C8B-B14F-4D97-AF65-F5344CB8AC3E}">
        <p14:creationId xmlns:p14="http://schemas.microsoft.com/office/powerpoint/2010/main" val="341828862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计算晶胞棱长</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3" name="表格 2"/>
              <p:cNvGraphicFramePr>
                <a:graphicFrameLocks noGrp="1"/>
              </p:cNvGraphicFramePr>
              <p:nvPr>
                <p:extLst>
                  <p:ext uri="{D42A27DB-BD31-4B8C-83A1-F6EECF244321}">
                    <p14:modId xmlns:p14="http://schemas.microsoft.com/office/powerpoint/2010/main" val="1375806178"/>
                  </p:ext>
                </p:extLst>
              </p:nvPr>
            </p:nvGraphicFramePr>
            <p:xfrm>
              <a:off x="343711" y="1484784"/>
              <a:ext cx="11502992" cy="5037957"/>
            </p:xfrm>
            <a:graphic>
              <a:graphicData uri="http://schemas.openxmlformats.org/drawingml/2006/table">
                <a:tbl>
                  <a:tblPr firstRow="1" firstCol="1" bandRow="1"/>
                  <a:tblGrid>
                    <a:gridCol w="3375231">
                      <a:extLst>
                        <a:ext uri="{9D8B030D-6E8A-4147-A177-3AD203B41FA5}">
                          <a16:colId xmlns:a16="http://schemas.microsoft.com/office/drawing/2014/main" val="20000"/>
                        </a:ext>
                      </a:extLst>
                    </a:gridCol>
                    <a:gridCol w="8127761">
                      <a:extLst>
                        <a:ext uri="{9D8B030D-6E8A-4147-A177-3AD203B41FA5}">
                          <a16:colId xmlns:a16="http://schemas.microsoft.com/office/drawing/2014/main" val="20001"/>
                        </a:ext>
                      </a:extLst>
                    </a:gridCol>
                  </a:tblGrid>
                  <a:tr h="0">
                    <a:tc>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晶胞模型</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晶胞棱长</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a:t>
                          </a: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粒子半径</a:t>
                          </a:r>
                          <a:r>
                            <a:rPr lang="en-US"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的关系</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extLst>
                      <a:ext uri="{0D108BD9-81ED-4DB2-BD59-A6C34878D82A}">
                        <a16:rowId xmlns:a16="http://schemas.microsoft.com/office/drawing/2014/main" val="10000"/>
                      </a:ext>
                    </a:extLst>
                  </a:tr>
                  <a:tr h="744901">
                    <a:tc>
                      <a:txBody>
                        <a:bodyPr/>
                        <a:lstStyle/>
                        <a:p>
                          <a:pPr algn="ctr" hangingPunct="0">
                            <a:lnSpc>
                              <a:spcPct val="150000"/>
                            </a:lnSpc>
                            <a:spcAft>
                              <a:spcPts val="0"/>
                            </a:spcAft>
                          </a:pP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1"/>
                      </a:ext>
                    </a:extLst>
                  </a:tr>
                  <a:tr h="792088">
                    <a:tc>
                      <a:txBody>
                        <a:bodyPr/>
                        <a:lstStyle/>
                        <a:p>
                          <a:pPr algn="ctr"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14:m>
                            <m:oMath xmlns:m="http://schemas.openxmlformats.org/officeDocument/2006/math">
                              <m:rad>
                                <m:radPr>
                                  <m:degHide m:val="on"/>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radPr>
                                <m:deg/>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e>
                              </m:rad>
                            </m:oMath>
                          </a14:m>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2"/>
                      </a:ext>
                    </a:extLst>
                  </a:tr>
                  <a:tr h="720080">
                    <a:tc>
                      <a:txBody>
                        <a:bodyPr/>
                        <a:lstStyle/>
                        <a:p>
                          <a:pPr algn="ctr" hangingPunct="0">
                            <a:lnSpc>
                              <a:spcPct val="150000"/>
                            </a:lnSpc>
                            <a:spcAft>
                              <a:spcPts val="0"/>
                            </a:spcAft>
                          </a:pP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14:m>
                            <m:oMath xmlns:m="http://schemas.openxmlformats.org/officeDocument/2006/math">
                              <m:rad>
                                <m:radPr>
                                  <m:degHide m:val="on"/>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radPr>
                                <m:deg/>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e>
                              </m:rad>
                            </m:oMath>
                          </a14:m>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3"/>
                      </a:ext>
                    </a:extLst>
                  </a:tr>
                  <a:tr h="1080120">
                    <a:tc>
                      <a:txBody>
                        <a:bodyPr/>
                        <a:lstStyle/>
                        <a:p>
                          <a:pPr algn="ctr"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4"/>
                      </a:ext>
                    </a:extLst>
                  </a:tr>
                  <a:tr h="1152128">
                    <a:tc>
                      <a:txBody>
                        <a:bodyPr/>
                        <a:lstStyle/>
                        <a:p>
                          <a:pPr algn="ctr"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14:m>
                            <m:oMath xmlns:m="http://schemas.openxmlformats.org/officeDocument/2006/math">
                              <m:rad>
                                <m:radPr>
                                  <m:degHide m:val="on"/>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radPr>
                                <m:deg/>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e>
                              </m:rad>
                            </m:oMath>
                          </a14:m>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mc:Choice>
        <mc:Fallback xmlns="">
          <p:graphicFrame>
            <p:nvGraphicFramePr>
              <p:cNvPr id="3" name="表格 2"/>
              <p:cNvGraphicFramePr>
                <a:graphicFrameLocks noGrp="1"/>
              </p:cNvGraphicFramePr>
              <p:nvPr>
                <p:extLst>
                  <p:ext uri="{D42A27DB-BD31-4B8C-83A1-F6EECF244321}">
                    <p14:modId xmlns:p14="http://schemas.microsoft.com/office/powerpoint/2010/main" val="1375806178"/>
                  </p:ext>
                </p:extLst>
              </p:nvPr>
            </p:nvGraphicFramePr>
            <p:xfrm>
              <a:off x="343711" y="1484784"/>
              <a:ext cx="11502992" cy="4968552"/>
            </p:xfrm>
            <a:graphic>
              <a:graphicData uri="http://schemas.openxmlformats.org/drawingml/2006/table">
                <a:tbl>
                  <a:tblPr firstRow="1" firstCol="1" bandRow="1"/>
                  <a:tblGrid>
                    <a:gridCol w="3375231"/>
                    <a:gridCol w="8127761"/>
                  </a:tblGrid>
                  <a:tr h="479235">
                    <a:tc>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晶胞模型</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晶胞棱长</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a:t>
                          </a: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粒子半径</a:t>
                          </a:r>
                          <a:r>
                            <a:rPr lang="en-US"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的关系</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r>
                  <a:tr h="744901">
                    <a:tc>
                      <a:txBody>
                        <a:bodyPr/>
                        <a:lstStyle/>
                        <a:p>
                          <a:pPr algn="ctr" hangingPunct="0">
                            <a:lnSpc>
                              <a:spcPct val="150000"/>
                            </a:lnSpc>
                            <a:spcAft>
                              <a:spcPts val="0"/>
                            </a:spcAft>
                          </a:pP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r>
                  <a:tr h="792088">
                    <a:tc>
                      <a:txBody>
                        <a:bodyPr/>
                        <a:lstStyle/>
                        <a:p>
                          <a:pPr algn="ctr"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endParaRPr lang="zh-CN"/>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blipFill rotWithShape="0">
                          <a:blip r:embed="rId2"/>
                          <a:stretch>
                            <a:fillRect l="-41604" t="-155385" r="-150" b="-374615"/>
                          </a:stretch>
                        </a:blipFill>
                      </a:tcPr>
                    </a:tc>
                  </a:tr>
                  <a:tr h="720080">
                    <a:tc>
                      <a:txBody>
                        <a:bodyPr/>
                        <a:lstStyle/>
                        <a:p>
                          <a:pPr algn="ctr" hangingPunct="0">
                            <a:lnSpc>
                              <a:spcPct val="150000"/>
                            </a:lnSpc>
                            <a:spcAft>
                              <a:spcPts val="0"/>
                            </a:spcAft>
                          </a:pP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endParaRPr lang="zh-CN"/>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blipFill rotWithShape="0">
                          <a:blip r:embed="rId2"/>
                          <a:stretch>
                            <a:fillRect l="-41604" t="-281356" r="-150" b="-312712"/>
                          </a:stretch>
                        </a:blipFill>
                      </a:tcPr>
                    </a:tc>
                  </a:tr>
                  <a:tr h="1080120">
                    <a:tc>
                      <a:txBody>
                        <a:bodyPr/>
                        <a:lstStyle/>
                        <a:p>
                          <a:pPr algn="ctr"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r>
                  <a:tr h="1152128">
                    <a:tc>
                      <a:txBody>
                        <a:bodyPr/>
                        <a:lstStyle/>
                        <a:p>
                          <a:pPr algn="ctr"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endParaRPr lang="zh-CN"/>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blipFill rotWithShape="0">
                          <a:blip r:embed="rId2"/>
                          <a:stretch>
                            <a:fillRect l="-41604" t="-332275" r="-150" b="-1058"/>
                          </a:stretch>
                        </a:blipFill>
                      </a:tcPr>
                    </a:tc>
                  </a:tr>
                </a:tbl>
              </a:graphicData>
            </a:graphic>
          </p:graphicFrame>
        </mc:Fallback>
      </mc:AlternateContent>
      <p:pic>
        <p:nvPicPr>
          <p:cNvPr id="11269" name="25gh473.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87190" y="2064178"/>
            <a:ext cx="555625" cy="587375"/>
          </a:xfrm>
          <a:prstGeom prst="rect">
            <a:avLst/>
          </a:prstGeom>
          <a:noFill/>
          <a:extLst>
            <a:ext uri="{909E8E84-426E-40DD-AFC4-6F175D3DCCD1}">
              <a14:hiddenFill xmlns:a14="http://schemas.microsoft.com/office/drawing/2010/main">
                <a:solidFill>
                  <a:srgbClr val="FFFFFF"/>
                </a:solidFill>
              </a14:hiddenFill>
            </a:ext>
          </a:extLst>
        </p:spPr>
      </p:pic>
      <p:pic>
        <p:nvPicPr>
          <p:cNvPr id="11268" name="25gh474.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54533" y="2822197"/>
            <a:ext cx="555625" cy="587375"/>
          </a:xfrm>
          <a:prstGeom prst="rect">
            <a:avLst/>
          </a:prstGeom>
          <a:noFill/>
          <a:extLst>
            <a:ext uri="{909E8E84-426E-40DD-AFC4-6F175D3DCCD1}">
              <a14:hiddenFill xmlns:a14="http://schemas.microsoft.com/office/drawing/2010/main">
                <a:solidFill>
                  <a:srgbClr val="FFFFFF"/>
                </a:solidFill>
              </a14:hiddenFill>
            </a:ext>
          </a:extLst>
        </p:spPr>
      </p:pic>
      <p:pic>
        <p:nvPicPr>
          <p:cNvPr id="11267" name="25gh475.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53840" y="3626827"/>
            <a:ext cx="555625" cy="587375"/>
          </a:xfrm>
          <a:prstGeom prst="rect">
            <a:avLst/>
          </a:prstGeom>
          <a:noFill/>
          <a:extLst>
            <a:ext uri="{909E8E84-426E-40DD-AFC4-6F175D3DCCD1}">
              <a14:hiddenFill xmlns:a14="http://schemas.microsoft.com/office/drawing/2010/main">
                <a:solidFill>
                  <a:srgbClr val="FFFFFF"/>
                </a:solidFill>
              </a14:hiddenFill>
            </a:ext>
          </a:extLst>
        </p:spPr>
      </p:pic>
      <p:pic>
        <p:nvPicPr>
          <p:cNvPr id="11266" name="25gh476.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549371" y="4360265"/>
            <a:ext cx="815975" cy="968375"/>
          </a:xfrm>
          <a:prstGeom prst="rect">
            <a:avLst/>
          </a:prstGeom>
          <a:noFill/>
          <a:extLst>
            <a:ext uri="{909E8E84-426E-40DD-AFC4-6F175D3DCCD1}">
              <a14:hiddenFill xmlns:a14="http://schemas.microsoft.com/office/drawing/2010/main">
                <a:solidFill>
                  <a:srgbClr val="FFFFFF"/>
                </a:solidFill>
              </a14:hiddenFill>
            </a:ext>
          </a:extLst>
        </p:spPr>
      </p:pic>
      <p:pic>
        <p:nvPicPr>
          <p:cNvPr id="11265" name="25gh477.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561108" y="5491270"/>
            <a:ext cx="822325" cy="8683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352888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617961"/>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计算晶体密度</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以一个晶胞为研究对象，根据晶胞质量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，由公式</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𝑵</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m:t>
                            </m:r>
                          </m:sub>
                        </m:sSub>
                      </m:den>
                    </m:f>
                  </m:oMath>
                </a14:m>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进行计算，其中</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为晶体的摩尔质量，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为晶胞所占有的粒子数，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为阿伏加德罗常数，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为晶体密度，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为晶胞棱长。</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617961"/>
              </a:xfrm>
              <a:blipFill rotWithShape="0">
                <a:blip r:embed="rId2"/>
                <a:stretch>
                  <a:fillRect l="-796" r="-849" b="-186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内容占位符 1"/>
              <p:cNvSpPr txBox="1">
                <a:spLocks/>
              </p:cNvSpPr>
              <p:nvPr/>
            </p:nvSpPr>
            <p:spPr bwMode="auto">
              <a:xfrm>
                <a:off x="360854" y="3456993"/>
                <a:ext cx="11485848" cy="2882520"/>
              </a:xfrm>
              <a:prstGeom prst="rect">
                <a:avLst/>
              </a:prstGeom>
              <a:solidFill>
                <a:srgbClr val="E3F2E7"/>
              </a:solidFill>
              <a:ln>
                <a:noFill/>
              </a:ln>
              <a:extLs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eaLnBrk="1" hangingPunct="0">
                  <a:spcAft>
                    <a:spcPts val="0"/>
                  </a:spcAft>
                </a:pP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有关立方晶胞的计算公式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立方晶胞的棱长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与面对角线、体对角线的关系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面对角线长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体对角线长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1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立方晶胞的密度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与棱长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、晶胞内粒子数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之间的关系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𝑵</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m:t>
                            </m:r>
                          </m:sub>
                        </m:sSub>
                      </m:den>
                    </m:f>
                  </m:oMath>
                </a14:m>
                <a:r>
                  <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晶体的</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摩尔</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1"/>
              <p:cNvSpPr txBox="1">
                <a:spLocks noRot="1" noChangeAspect="1" noMove="1" noResize="1" noEditPoints="1" noAdjustHandles="1" noChangeArrowheads="1" noChangeShapeType="1" noTextEdit="1"/>
              </p:cNvSpPr>
              <p:nvPr/>
            </p:nvSpPr>
            <p:spPr bwMode="auto">
              <a:xfrm>
                <a:off x="360854" y="3456993"/>
                <a:ext cx="11485848" cy="2882520"/>
              </a:xfrm>
              <a:prstGeom prst="rect">
                <a:avLst/>
              </a:prstGeom>
              <a:blipFill rotWithShape="0">
                <a:blip r:embed="rId3"/>
                <a:stretch>
                  <a:fillRect l="-796" b="-3171"/>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4" name="名师点拨.eps" descr="id:2147492180;FounderCES"/>
          <p:cNvPicPr/>
          <p:nvPr/>
        </p:nvPicPr>
        <p:blipFill>
          <a:blip r:embed="rId4"/>
          <a:stretch>
            <a:fillRect/>
          </a:stretch>
        </p:blipFill>
        <p:spPr>
          <a:xfrm>
            <a:off x="541259" y="3582269"/>
            <a:ext cx="1540510" cy="359410"/>
          </a:xfrm>
          <a:prstGeom prst="rect">
            <a:avLst/>
          </a:prstGeom>
        </p:spPr>
      </p:pic>
    </p:spTree>
    <p:extLst>
      <p:ext uri="{BB962C8B-B14F-4D97-AF65-F5344CB8AC3E}">
        <p14:creationId xmlns:p14="http://schemas.microsoft.com/office/powerpoint/2010/main" val="2151530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安徽适应性测试节选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一种基于</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的锌基催化剂，可高效催化丙烷转化为丙烯。立方</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的晶胞如图，晶胞参数为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间的最小距离为</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，晶体密度为</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列出计算式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阿伏加德罗常数的值为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92653;FounderCES">
            <a:extLst>
              <a:ext uri="{FF2B5EF4-FFF2-40B4-BE49-F238E27FC236}">
                <a16:creationId xmlns:a16="http://schemas.microsoft.com/office/drawing/2014/main" id="{998FE7EE-51D7-30C4-0569-4E96DEC537C3}"/>
              </a:ext>
            </a:extLst>
          </p:cNvPr>
          <p:cNvPicPr>
            <a:picLocks noChangeAspect="1"/>
          </p:cNvPicPr>
          <p:nvPr/>
        </p:nvPicPr>
        <p:blipFill>
          <a:blip r:embed="rId2"/>
          <a:stretch>
            <a:fillRect/>
          </a:stretch>
        </p:blipFill>
        <p:spPr>
          <a:xfrm>
            <a:off x="387229" y="899928"/>
            <a:ext cx="1167995" cy="375767"/>
          </a:xfrm>
          <a:prstGeom prst="rect">
            <a:avLst/>
          </a:prstGeom>
        </p:spPr>
      </p:pic>
      <p:pic>
        <p:nvPicPr>
          <p:cNvPr id="6" name="25gh478.jpg" descr="id:2147492194;FounderCES"/>
          <p:cNvPicPr/>
          <p:nvPr/>
        </p:nvPicPr>
        <p:blipFill>
          <a:blip r:embed="rId3"/>
          <a:stretch>
            <a:fillRect/>
          </a:stretch>
        </p:blipFill>
        <p:spPr>
          <a:xfrm>
            <a:off x="4923631" y="2642235"/>
            <a:ext cx="2343150" cy="1573530"/>
          </a:xfrm>
          <a:prstGeom prst="rect">
            <a:avLst/>
          </a:prstGeom>
        </p:spPr>
      </p:pic>
    </p:spTree>
    <p:extLst>
      <p:ext uri="{BB962C8B-B14F-4D97-AF65-F5344CB8AC3E}">
        <p14:creationId xmlns:p14="http://schemas.microsoft.com/office/powerpoint/2010/main" val="292349368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234925"/>
              </a:xfrm>
            </p:spPr>
            <p:txBody>
              <a:bodyPr/>
              <a:lstStyle/>
              <a:p>
                <a:pPr hangingPunct="0">
                  <a:lnSpc>
                    <a:spcPct val="120000"/>
                  </a:lnSpc>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en-US" altLang="zh-CN" b="1" dirty="0">
                    <a:solidFill>
                      <a:srgbClr val="000000"/>
                    </a:solidFill>
                    <a:latin typeface="Times New Roman" panose="02020603050405020304" pitchFamily="18" charset="0"/>
                    <a:ea typeface="宋体" panose="02010600030101010101" pitchFamily="2" charset="-122"/>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个晶胞中</a:t>
                </a:r>
                <a:r>
                  <a:rPr lang="en-US" altLang="zh-CN" b="1" dirty="0">
                    <a:solidFill>
                      <a:srgbClr val="000000"/>
                    </a:solidFill>
                    <a:latin typeface="Times New Roman" panose="02020603050405020304" pitchFamily="18" charset="0"/>
                    <a:ea typeface="宋体" panose="02010600030101010101" pitchFamily="2" charset="-122"/>
                  </a:rPr>
                  <a:t>Zn</a:t>
                </a:r>
                <a:r>
                  <a:rPr lang="en-US" altLang="zh-CN" b="1" baseline="30000" dirty="0">
                    <a:solidFill>
                      <a:srgbClr val="000000"/>
                    </a:solidFill>
                    <a:latin typeface="Times New Roman" panose="02020603050405020304" pitchFamily="18" charset="0"/>
                    <a:ea typeface="宋体" panose="02010600030101010101" pitchFamily="2" charset="-122"/>
                  </a:rPr>
                  <a:t>2</a:t>
                </a:r>
                <a:r>
                  <a:rPr lang="zh-CN" altLang="zh-CN" b="1" baseline="30000"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的数目为</a:t>
                </a:r>
                <a:r>
                  <a:rPr lang="en-US" altLang="zh-CN" b="1" dirty="0">
                    <a:solidFill>
                      <a:srgbClr val="000000"/>
                    </a:solidFill>
                    <a:latin typeface="Times New Roman" panose="02020603050405020304" pitchFamily="18" charset="0"/>
                    <a:ea typeface="宋体" panose="02010600030101010101" pitchFamily="2" charset="-122"/>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O</a:t>
                </a:r>
                <a:r>
                  <a:rPr lang="en-US" altLang="zh-CN" b="1" baseline="30000" dirty="0">
                    <a:solidFill>
                      <a:srgbClr val="000000"/>
                    </a:solidFill>
                    <a:latin typeface="Times New Roman" panose="02020603050405020304" pitchFamily="18" charset="0"/>
                    <a:ea typeface="宋体" panose="02010600030101010101" pitchFamily="2" charset="-122"/>
                  </a:rPr>
                  <a:t>2</a:t>
                </a:r>
                <a:r>
                  <a:rPr lang="zh-CN" altLang="zh-CN" b="1" baseline="30000"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的数目为</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6</a:t>
                </a:r>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den>
                    </m:f>
                  </m:oMath>
                </a14:m>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8</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Zn</a:t>
                </a:r>
                <a:r>
                  <a:rPr lang="en-US" altLang="zh-CN" b="1" baseline="30000" dirty="0">
                    <a:solidFill>
                      <a:srgbClr val="000000"/>
                    </a:solidFill>
                    <a:latin typeface="Times New Roman" panose="02020603050405020304" pitchFamily="18" charset="0"/>
                    <a:ea typeface="宋体" panose="02010600030101010101" pitchFamily="2" charset="-122"/>
                  </a:rPr>
                  <a:t>2</a:t>
                </a:r>
                <a:r>
                  <a:rPr lang="zh-CN" altLang="zh-CN" b="1" baseline="30000"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填充在由</a:t>
                </a:r>
                <a:r>
                  <a:rPr lang="en-US" altLang="zh-CN" b="1" dirty="0">
                    <a:solidFill>
                      <a:srgbClr val="000000"/>
                    </a:solidFill>
                    <a:latin typeface="Times New Roman" panose="02020603050405020304" pitchFamily="18" charset="0"/>
                    <a:ea typeface="宋体" panose="02010600030101010101" pitchFamily="2" charset="-122"/>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dirty="0">
                    <a:solidFill>
                      <a:srgbClr val="000000"/>
                    </a:solidFill>
                    <a:latin typeface="Times New Roman" panose="02020603050405020304" pitchFamily="18" charset="0"/>
                    <a:ea typeface="宋体" panose="02010600030101010101" pitchFamily="2" charset="-122"/>
                  </a:rPr>
                  <a:t>O</a:t>
                </a:r>
                <a:r>
                  <a:rPr lang="en-US" altLang="zh-CN" b="1" baseline="30000" dirty="0">
                    <a:solidFill>
                      <a:srgbClr val="000000"/>
                    </a:solidFill>
                    <a:latin typeface="Times New Roman" panose="02020603050405020304" pitchFamily="18" charset="0"/>
                    <a:ea typeface="宋体" panose="02010600030101010101" pitchFamily="2" charset="-122"/>
                  </a:rPr>
                  <a:t>2</a:t>
                </a:r>
                <a:r>
                  <a:rPr lang="zh-CN" altLang="zh-CN" b="1" baseline="30000"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构成的正四面体的体心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Zn</a:t>
                </a:r>
                <a:r>
                  <a:rPr lang="en-US" altLang="zh-CN" b="1" baseline="30000" dirty="0">
                    <a:solidFill>
                      <a:srgbClr val="000000"/>
                    </a:solidFill>
                    <a:latin typeface="Times New Roman" panose="02020603050405020304" pitchFamily="18" charset="0"/>
                    <a:ea typeface="宋体" panose="02010600030101010101" pitchFamily="2" charset="-122"/>
                  </a:rPr>
                  <a:t>2</a:t>
                </a:r>
                <a:r>
                  <a:rPr lang="zh-CN" altLang="zh-CN" b="1" baseline="30000"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b="1" dirty="0">
                    <a:solidFill>
                      <a:srgbClr val="000000"/>
                    </a:solidFill>
                    <a:latin typeface="Times New Roman" panose="02020603050405020304" pitchFamily="18" charset="0"/>
                    <a:ea typeface="宋体" panose="02010600030101010101" pitchFamily="2" charset="-122"/>
                  </a:rPr>
                  <a:t>O</a:t>
                </a:r>
                <a:r>
                  <a:rPr lang="en-US" altLang="zh-CN" b="1" baseline="30000" dirty="0">
                    <a:solidFill>
                      <a:srgbClr val="000000"/>
                    </a:solidFill>
                    <a:latin typeface="Times New Roman" panose="02020603050405020304" pitchFamily="18" charset="0"/>
                    <a:ea typeface="宋体" panose="02010600030101010101" pitchFamily="2" charset="-122"/>
                  </a:rPr>
                  <a:t>2</a:t>
                </a:r>
                <a:r>
                  <a:rPr lang="zh-CN" altLang="zh-CN" b="1" baseline="30000"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最短的距离是晶胞体对角线的</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ad>
                          <m:radPr>
                            <m:degHide m:val="on"/>
                            <m:ctrlPr>
                              <a:rPr lang="zh-CN" altLang="zh-CN" b="1" i="1">
                                <a:latin typeface="Cambria Math" panose="02040503050406030204" pitchFamily="18" charset="0"/>
                                <a:ea typeface="Cambria Math" panose="020405030504060302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i="1" dirty="0">
                    <a:solidFill>
                      <a:srgbClr val="000000"/>
                    </a:solidFill>
                    <a:latin typeface="Times New Roman" panose="02020603050405020304" pitchFamily="18" charset="0"/>
                    <a:ea typeface="宋体" panose="02010600030101010101" pitchFamily="2" charset="-122"/>
                  </a:rPr>
                  <a:t>a</a:t>
                </a:r>
                <a:r>
                  <a:rPr lang="en-US" altLang="zh-CN" b="1" dirty="0">
                    <a:solidFill>
                      <a:srgbClr val="000000"/>
                    </a:solidFill>
                    <a:latin typeface="Times New Roman" panose="02020603050405020304" pitchFamily="18" charset="0"/>
                    <a:ea typeface="楷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pm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晶胞</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边长为</a:t>
                </a:r>
                <a:r>
                  <a:rPr lang="en-US" altLang="zh-CN" b="1" i="1" dirty="0">
                    <a:solidFill>
                      <a:srgbClr val="000000"/>
                    </a:solidFill>
                    <a:latin typeface="Times New Roman" panose="02020603050405020304" pitchFamily="18" charset="0"/>
                    <a:ea typeface="宋体" panose="02010600030101010101" pitchFamily="2" charset="-122"/>
                  </a:rPr>
                  <a:t>a</a:t>
                </a:r>
                <a:r>
                  <a:rPr lang="en-US" altLang="zh-CN" b="1" dirty="0">
                    <a:solidFill>
                      <a:srgbClr val="000000"/>
                    </a:solidFill>
                    <a:latin typeface="Times New Roman" panose="02020603050405020304" pitchFamily="18" charset="0"/>
                    <a:ea typeface="楷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pm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体积为</a:t>
                </a:r>
                <a:r>
                  <a:rPr lang="en-US" altLang="zh-CN" b="1" i="1" dirty="0">
                    <a:solidFill>
                      <a:srgbClr val="000000"/>
                    </a:solidFill>
                    <a:latin typeface="Times New Roman" panose="02020603050405020304" pitchFamily="18" charset="0"/>
                    <a:ea typeface="宋体" panose="02010600030101010101" pitchFamily="2" charset="-122"/>
                  </a:rPr>
                  <a:t>a</a:t>
                </a:r>
                <a:r>
                  <a:rPr lang="en-US" altLang="zh-CN" b="1" baseline="30000" dirty="0">
                    <a:solidFill>
                      <a:srgbClr val="000000"/>
                    </a:solidFill>
                    <a:latin typeface="Times New Roman" panose="02020603050405020304" pitchFamily="18" charset="0"/>
                    <a:ea typeface="宋体" panose="02010600030101010101" pitchFamily="2" charset="-122"/>
                  </a:rPr>
                  <a:t>3</a:t>
                </a:r>
                <a:r>
                  <a:rPr lang="en-US" altLang="zh-CN" b="1" dirty="0">
                    <a:solidFill>
                      <a:srgbClr val="000000"/>
                    </a:solidFill>
                    <a:latin typeface="Times New Roman" panose="02020603050405020304" pitchFamily="18" charset="0"/>
                    <a:ea typeface="楷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pm</a:t>
                </a:r>
                <a:r>
                  <a:rPr lang="en-US" altLang="zh-CN" b="1" baseline="30000" dirty="0">
                    <a:solidFill>
                      <a:srgbClr val="000000"/>
                    </a:solidFill>
                    <a:latin typeface="Times New Roman" panose="02020603050405020304" pitchFamily="18" charset="0"/>
                    <a:ea typeface="宋体" panose="02010600030101010101" pitchFamily="2" charset="-122"/>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质量为</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𝟔𝟓</m:t>
                        </m:r>
                        <m:r>
                          <a:rPr lang="en-US" altLang="zh-CN" b="1">
                            <a:solidFill>
                              <a:srgbClr val="000000"/>
                            </a:solidFill>
                            <a:latin typeface="Cambria Math" panose="02040503050406030204" pitchFamily="18" charset="0"/>
                            <a:ea typeface="宋体" panose="02010600030101010101" pitchFamily="2" charset="-122"/>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𝟏𝟔</m:t>
                        </m:r>
                        <m:r>
                          <a:rPr lang="en-US" altLang="zh-CN" b="1">
                            <a:solidFill>
                              <a:srgbClr val="000000"/>
                            </a:solidFill>
                            <a:latin typeface="Cambria Math" panose="02040503050406030204" pitchFamily="18" charset="0"/>
                            <a:ea typeface="宋体" panose="02010600030101010101" pitchFamily="2" charset="-122"/>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num>
                      <m:den>
                        <m:sSub>
                          <m:sSubPr>
                            <m:ctrlPr>
                              <a:rPr lang="zh-CN" altLang="zh-CN" b="1" i="1">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𝑵</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m:t>
                            </m:r>
                          </m:sub>
                        </m:sSub>
                      </m:den>
                    </m:f>
                  </m:oMath>
                </a14:m>
                <a:r>
                  <a:rPr lang="en-US" altLang="zh-CN" b="1" dirty="0">
                    <a:solidFill>
                      <a:srgbClr val="000000"/>
                    </a:solidFill>
                    <a:latin typeface="Times New Roman" panose="02020603050405020304" pitchFamily="18" charset="0"/>
                    <a:ea typeface="楷体" panose="02010609060101010101" pitchFamily="49" charset="-122"/>
                  </a:rPr>
                  <a:t> </a:t>
                </a:r>
                <a:r>
                  <a:rPr lang="en-US" altLang="zh-CN" b="1" dirty="0">
                    <a:solidFill>
                      <a:srgbClr val="000000"/>
                    </a:solidFill>
                    <a:latin typeface="Times New Roman" panose="02020603050405020304" pitchFamily="18" charset="0"/>
                    <a:ea typeface="宋体" panose="02010600030101010101" pitchFamily="2" charset="-122"/>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晶体密度为</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f>
                          <m:fPr>
                            <m:ctrlPr>
                              <a:rPr lang="zh-CN" altLang="zh-CN" b="1" i="1">
                                <a:latin typeface="Cambria Math" panose="02040503050406030204" pitchFamily="18" charset="0"/>
                                <a:ea typeface="Cambria Math" panose="02040503050406030204" pitchFamily="18" charset="0"/>
                              </a:rPr>
                            </m:ctrlPr>
                          </m:fPr>
                          <m:num>
                            <m:r>
                              <m:rPr>
                                <m:nor/>
                              </m:rPr>
                              <a:rPr lang="en-US" altLang="zh-CN" b="1">
                                <a:solidFill>
                                  <a:srgbClr val="000000"/>
                                </a:solidFill>
                                <a:latin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𝟏𝟔</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𝟔𝟓</m:t>
                            </m:r>
                            <m:r>
                              <m:rPr>
                                <m:nor/>
                              </m:rPr>
                              <a:rPr lang="en-US" altLang="zh-CN" b="1">
                                <a:solidFill>
                                  <a:srgbClr val="000000"/>
                                </a:solidFill>
                                <a:latin typeface="宋体" panose="02010600030101010101" pitchFamily="2" charset="-122"/>
                                <a:cs typeface="Times New Roman" panose="02020603050405020304" pitchFamily="18" charset="0"/>
                              </a:rPr>
                              <m:t>)</m:t>
                            </m:r>
                            <m:r>
                              <a:rPr lang="en-US" altLang="zh-CN" b="1">
                                <a:solidFill>
                                  <a:srgbClr val="000000"/>
                                </a:solidFill>
                                <a:latin typeface="Cambria Math" panose="02040503050406030204" pitchFamily="18" charset="0"/>
                                <a:ea typeface="宋体" panose="02010600030101010101" pitchFamily="2" charset="-122"/>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num>
                          <m:den>
                            <m:sSub>
                              <m:sSubPr>
                                <m:ctrlPr>
                                  <a:rPr lang="zh-CN" altLang="zh-CN" b="1" i="1">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𝑵</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m:t>
                                </m:r>
                              </m:sub>
                            </m:sSub>
                          </m:den>
                        </m:f>
                      </m:num>
                      <m:den>
                        <m:r>
                          <m:rPr>
                            <m:nor/>
                          </m:rPr>
                          <a:rPr lang="en-US" altLang="zh-CN" b="1">
                            <a:solidFill>
                              <a:srgbClr val="000000"/>
                            </a:solidFill>
                            <a:latin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r>
                          <a:rPr lang="en-US" altLang="zh-CN" b="1">
                            <a:solidFill>
                              <a:srgbClr val="000000"/>
                            </a:solidFill>
                            <a:latin typeface="Cambria Math" panose="02040503050406030204" pitchFamily="18" charset="0"/>
                            <a:ea typeface="宋体" panose="02010600030101010101" pitchFamily="2" charset="-122"/>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b="1" i="1">
                                <a:latin typeface="Cambria Math" panose="02040503050406030204" pitchFamily="18" charset="0"/>
                                <a:ea typeface="Cambria Math" panose="020405030504060302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sup>
                            <m:r>
                              <a:rPr lang="en-US" altLang="zh-CN" b="1" i="1">
                                <a:solidFill>
                                  <a:srgbClr val="000000"/>
                                </a:solidFill>
                                <a:latin typeface="Cambria Math" panose="02040503050406030204" pitchFamily="18" charset="0"/>
                                <a:ea typeface="宋体" panose="02010600030101010101" pitchFamily="2" charset="-122"/>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m:t>
                            </m:r>
                          </m:sup>
                        </m:sSup>
                        <m:sSup>
                          <m:sSupPr>
                            <m:ctrlPr>
                              <a:rPr lang="zh-CN" altLang="zh-CN" b="1" i="1">
                                <a:latin typeface="Cambria Math" panose="02040503050406030204" pitchFamily="18" charset="0"/>
                                <a:ea typeface="Cambria Math" panose="02040503050406030204" pitchFamily="18" charset="0"/>
                              </a:rPr>
                            </m:ctrlPr>
                          </m:sSupPr>
                          <m:e>
                            <m:r>
                              <m:rPr>
                                <m:nor/>
                              </m:rPr>
                              <a:rPr lang="en-US" altLang="zh-CN" b="1">
                                <a:solidFill>
                                  <a:srgbClr val="000000"/>
                                </a:solidFill>
                                <a:latin typeface="宋体" panose="02010600030101010101" pitchFamily="2" charset="-122"/>
                                <a:cs typeface="Times New Roman" panose="02020603050405020304" pitchFamily="18" charset="0"/>
                              </a:rPr>
                              <m:t>)</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den>
                    </m:f>
                  </m:oMath>
                </a14:m>
                <a:r>
                  <a:rPr lang="en-US" altLang="zh-CN" b="1" dirty="0">
                    <a:solidFill>
                      <a:srgbClr val="000000"/>
                    </a:solidFill>
                    <a:latin typeface="Times New Roman" panose="02020603050405020304" pitchFamily="18" charset="0"/>
                    <a:ea typeface="楷体" panose="02010609060101010101" pitchFamily="49" charset="-122"/>
                  </a:rPr>
                  <a:t> </a:t>
                </a:r>
                <a:r>
                  <a:rPr lang="en-US" altLang="zh-CN" b="1" dirty="0" err="1">
                    <a:solidFill>
                      <a:srgbClr val="000000"/>
                    </a:solidFill>
                    <a:latin typeface="Times New Roman" panose="02020603050405020304" pitchFamily="18" charset="0"/>
                    <a:ea typeface="宋体" panose="02010600030101010101" pitchFamily="2" charset="-122"/>
                  </a:rPr>
                  <a:t>g</a:t>
                </a:r>
                <a:r>
                  <a:rPr lang="en-US" altLang="zh-CN" b="1" dirty="0" err="1">
                    <a:solidFill>
                      <a:srgbClr val="000000"/>
                    </a:solidFill>
                    <a:latin typeface="Times New Roman" panose="02020603050405020304" pitchFamily="18" charset="0"/>
                    <a:ea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rPr>
                  <a:t>cm</a:t>
                </a:r>
                <a:r>
                  <a:rPr lang="zh-CN" altLang="zh-CN" b="1" baseline="30000" dirty="0">
                    <a:solidFill>
                      <a:srgbClr val="000000"/>
                    </a:solidFill>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234925"/>
              </a:xfrm>
              <a:blipFill rotWithShape="0">
                <a:blip r:embed="rId2"/>
                <a:stretch>
                  <a:fillRect l="-796" r="-849"/>
                </a:stretch>
              </a:blipFill>
            </p:spPr>
            <p:txBody>
              <a:bodyPr/>
              <a:lstStyle/>
              <a:p>
                <a:r>
                  <a:rPr lang="zh-CN" altLang="en-US">
                    <a:noFill/>
                  </a:rPr>
                  <a:t> </a:t>
                </a:r>
              </a:p>
            </p:txBody>
          </p:sp>
        </mc:Fallback>
      </mc:AlternateContent>
      <p:pic>
        <p:nvPicPr>
          <p:cNvPr id="4" name="图片 3">
            <a:extLst>
              <a:ext uri="{FF2B5EF4-FFF2-40B4-BE49-F238E27FC236}">
                <a16:creationId xmlns:a16="http://schemas.microsoft.com/office/drawing/2014/main" id="{3298A0ED-FFBF-363A-FBA6-FD574E779F64}"/>
              </a:ext>
            </a:extLst>
          </p:cNvPr>
          <p:cNvPicPr>
            <a:picLocks noChangeAspect="1"/>
          </p:cNvPicPr>
          <p:nvPr/>
        </p:nvPicPr>
        <p:blipFill>
          <a:blip r:embed="rId3"/>
          <a:stretch>
            <a:fillRect/>
          </a:stretch>
        </p:blipFill>
        <p:spPr>
          <a:xfrm>
            <a:off x="404103" y="880727"/>
            <a:ext cx="999732" cy="409339"/>
          </a:xfrm>
          <a:prstGeom prst="rect">
            <a:avLst/>
          </a:prstGeom>
        </p:spPr>
      </p:pic>
      <p:pic>
        <p:nvPicPr>
          <p:cNvPr id="5" name="图片 4">
            <a:extLst>
              <a:ext uri="{FF2B5EF4-FFF2-40B4-BE49-F238E27FC236}">
                <a16:creationId xmlns:a16="http://schemas.microsoft.com/office/drawing/2014/main" id="{5929A77D-1E30-B0D6-23A3-F49940DE3048}"/>
              </a:ext>
            </a:extLst>
          </p:cNvPr>
          <p:cNvPicPr>
            <a:picLocks noChangeAspect="1"/>
          </p:cNvPicPr>
          <p:nvPr/>
        </p:nvPicPr>
        <p:blipFill>
          <a:blip r:embed="rId4"/>
          <a:stretch>
            <a:fillRect/>
          </a:stretch>
        </p:blipFill>
        <p:spPr>
          <a:xfrm>
            <a:off x="403575" y="4575805"/>
            <a:ext cx="1046020" cy="423292"/>
          </a:xfrm>
          <a:prstGeom prst="rect">
            <a:avLst/>
          </a:prstGeom>
        </p:spPr>
      </p:pic>
      <p:pic>
        <p:nvPicPr>
          <p:cNvPr id="6" name="25gh478.jpg" descr="id:2147492194;FounderCES"/>
          <p:cNvPicPr/>
          <p:nvPr/>
        </p:nvPicPr>
        <p:blipFill>
          <a:blip r:embed="rId5"/>
          <a:stretch>
            <a:fillRect/>
          </a:stretch>
        </p:blipFill>
        <p:spPr>
          <a:xfrm>
            <a:off x="5060194" y="3109205"/>
            <a:ext cx="2835212" cy="1903971"/>
          </a:xfrm>
          <a:prstGeom prst="rect">
            <a:avLst/>
          </a:prstGeom>
        </p:spPr>
      </p:pic>
      <mc:AlternateContent xmlns:mc="http://schemas.openxmlformats.org/markup-compatibility/2006">
        <mc:Choice xmlns:a14="http://schemas.microsoft.com/office/drawing/2010/main" Requires="a14">
          <p:sp>
            <p:nvSpPr>
              <p:cNvPr id="7" name="内容占位符 1"/>
              <p:cNvSpPr txBox="1">
                <a:spLocks/>
              </p:cNvSpPr>
              <p:nvPr/>
            </p:nvSpPr>
            <p:spPr bwMode="auto">
              <a:xfrm>
                <a:off x="1590743" y="3843182"/>
                <a:ext cx="10265103" cy="1596719"/>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14:m>
                  <m:oMath xmlns:m="http://schemas.openxmlformats.org/officeDocument/2006/math">
                    <m:f>
                      <m:fPr>
                        <m:ctrlPr>
                          <a:rPr lang="zh-CN" altLang="zh-CN" b="1"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𝟏𝟔</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𝟔𝟓</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𝑵</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m:t>
                                </m:r>
                              </m:sub>
                            </m:sSub>
                          </m:den>
                        </m:f>
                      </m:num>
                      <m:den>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den>
                    </m:f>
                  </m:oMath>
                </a14:m>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7" name="内容占位符 1"/>
              <p:cNvSpPr txBox="1">
                <a:spLocks noRot="1" noChangeAspect="1" noMove="1" noResize="1" noEditPoints="1" noAdjustHandles="1" noChangeArrowheads="1" noChangeShapeType="1" noTextEdit="1"/>
              </p:cNvSpPr>
              <p:nvPr/>
            </p:nvSpPr>
            <p:spPr bwMode="auto">
              <a:xfrm>
                <a:off x="1590743" y="3843182"/>
                <a:ext cx="10265103" cy="1596719"/>
              </a:xfrm>
              <a:prstGeom prst="rect">
                <a:avLst/>
              </a:prstGeom>
              <a:blipFill>
                <a:blip r:embed="rId6"/>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extLst>
      <p:ext uri="{BB962C8B-B14F-4D97-AF65-F5344CB8AC3E}">
        <p14:creationId xmlns:p14="http://schemas.microsoft.com/office/powerpoint/2010/main" val="1673212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178067"/>
          </a:xfrm>
          <a:solidFill>
            <a:srgbClr val="E3F2E7"/>
          </a:solidFill>
        </p:spPr>
        <p:txBody>
          <a:bodyPr/>
          <a:lstStyle/>
          <a:p>
            <a:pPr hangingPunct="0">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晶体</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密度的常用单位为</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zh-CN"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根据晶胞参数计算密度时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注意将其单位换算为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。常用的换算方法为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具体计算关系如下</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qs107.jpg" descr="id:2147492222;FounderCES"/>
          <p:cNvPicPr/>
          <p:nvPr/>
        </p:nvPicPr>
        <p:blipFill>
          <a:blip r:embed="rId2">
            <a:clrChange>
              <a:clrFrom>
                <a:srgbClr val="FFFFFF"/>
              </a:clrFrom>
              <a:clrTo>
                <a:srgbClr val="FFFFFF">
                  <a:alpha val="0"/>
                </a:srgbClr>
              </a:clrTo>
            </a:clrChange>
          </a:blip>
          <a:stretch>
            <a:fillRect/>
          </a:stretch>
        </p:blipFill>
        <p:spPr>
          <a:xfrm>
            <a:off x="3890486" y="2250757"/>
            <a:ext cx="4409440" cy="2356485"/>
          </a:xfrm>
          <a:prstGeom prst="rect">
            <a:avLst/>
          </a:prstGeom>
        </p:spPr>
      </p:pic>
      <p:pic>
        <p:nvPicPr>
          <p:cNvPr id="4" name="顿有所悟.eps" descr="id:2147492215;FounderCES"/>
          <p:cNvPicPr/>
          <p:nvPr/>
        </p:nvPicPr>
        <p:blipFill>
          <a:blip r:embed="rId3"/>
          <a:stretch>
            <a:fillRect/>
          </a:stretch>
        </p:blipFill>
        <p:spPr>
          <a:xfrm>
            <a:off x="502622" y="864705"/>
            <a:ext cx="1641475" cy="359410"/>
          </a:xfrm>
          <a:prstGeom prst="rect">
            <a:avLst/>
          </a:prstGeom>
        </p:spPr>
      </p:pic>
    </p:spTree>
    <p:extLst>
      <p:ext uri="{BB962C8B-B14F-4D97-AF65-F5344CB8AC3E}">
        <p14:creationId xmlns:p14="http://schemas.microsoft.com/office/powerpoint/2010/main" val="2059046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468134076"/>
              </p:ext>
            </p:extLst>
          </p:nvPr>
        </p:nvGraphicFramePr>
        <p:xfrm>
          <a:off x="334566" y="872313"/>
          <a:ext cx="11521280" cy="5509015"/>
        </p:xfrm>
        <a:graphic>
          <a:graphicData uri="http://schemas.openxmlformats.org/drawingml/2006/table">
            <a:tbl>
              <a:tblPr firstRow="1" firstCol="1" bandRow="1"/>
              <a:tblGrid>
                <a:gridCol w="648072">
                  <a:extLst>
                    <a:ext uri="{9D8B030D-6E8A-4147-A177-3AD203B41FA5}">
                      <a16:colId xmlns:a16="http://schemas.microsoft.com/office/drawing/2014/main" val="20000"/>
                    </a:ext>
                  </a:extLst>
                </a:gridCol>
                <a:gridCol w="720080">
                  <a:extLst>
                    <a:ext uri="{9D8B030D-6E8A-4147-A177-3AD203B41FA5}">
                      <a16:colId xmlns:a16="http://schemas.microsoft.com/office/drawing/2014/main" val="20001"/>
                    </a:ext>
                  </a:extLst>
                </a:gridCol>
                <a:gridCol w="936104">
                  <a:extLst>
                    <a:ext uri="{9D8B030D-6E8A-4147-A177-3AD203B41FA5}">
                      <a16:colId xmlns:a16="http://schemas.microsoft.com/office/drawing/2014/main" val="20002"/>
                    </a:ext>
                  </a:extLst>
                </a:gridCol>
                <a:gridCol w="2304256">
                  <a:extLst>
                    <a:ext uri="{9D8B030D-6E8A-4147-A177-3AD203B41FA5}">
                      <a16:colId xmlns:a16="http://schemas.microsoft.com/office/drawing/2014/main" val="20003"/>
                    </a:ext>
                  </a:extLst>
                </a:gridCol>
                <a:gridCol w="1944216">
                  <a:extLst>
                    <a:ext uri="{9D8B030D-6E8A-4147-A177-3AD203B41FA5}">
                      <a16:colId xmlns:a16="http://schemas.microsoft.com/office/drawing/2014/main" val="20004"/>
                    </a:ext>
                  </a:extLst>
                </a:gridCol>
                <a:gridCol w="2664296">
                  <a:extLst>
                    <a:ext uri="{9D8B030D-6E8A-4147-A177-3AD203B41FA5}">
                      <a16:colId xmlns:a16="http://schemas.microsoft.com/office/drawing/2014/main" val="20005"/>
                    </a:ext>
                  </a:extLst>
                </a:gridCol>
                <a:gridCol w="2304256">
                  <a:extLst>
                    <a:ext uri="{9D8B030D-6E8A-4147-A177-3AD203B41FA5}">
                      <a16:colId xmlns:a16="http://schemas.microsoft.com/office/drawing/2014/main" val="20006"/>
                    </a:ext>
                  </a:extLst>
                </a:gridCol>
              </a:tblGrid>
              <a:tr h="411451">
                <a:tc gridSpan="3">
                  <a:txBody>
                    <a:bodyPr/>
                    <a:lstStyle/>
                    <a:p>
                      <a:pPr algn="ctr" hangingPunct="0">
                        <a:lnSpc>
                          <a:spcPct val="150000"/>
                        </a:lnSpc>
                        <a:spcAft>
                          <a:spcPts val="0"/>
                        </a:spcAft>
                      </a:pPr>
                      <a:r>
                        <a:rPr lang="zh-CN" sz="22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晶体类型</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hMerge="1">
                  <a:txBody>
                    <a:bodyPr/>
                    <a:lstStyle/>
                    <a:p>
                      <a:endParaRPr lang="zh-CN" altLang="en-US"/>
                    </a:p>
                  </a:txBody>
                  <a:tcPr/>
                </a:tc>
                <a:tc hMerge="1">
                  <a:txBody>
                    <a:bodyPr/>
                    <a:lstStyle/>
                    <a:p>
                      <a:endParaRPr lang="zh-CN" altLang="en-US"/>
                    </a:p>
                  </a:txBody>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离子晶体</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501" marR="12501"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共价晶体</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501" marR="12501"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分子晶体</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501" marR="12501"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金属晶体</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501" marR="12501"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extLst>
                  <a:ext uri="{0D108BD9-81ED-4DB2-BD59-A6C34878D82A}">
                    <a16:rowId xmlns:a16="http://schemas.microsoft.com/office/drawing/2014/main" val="10000"/>
                  </a:ext>
                </a:extLst>
              </a:tr>
              <a:tr h="205726">
                <a:tc rowSpan="7">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理</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性</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rowSpan="3">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导</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性</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晶体</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不导电</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501" marR="12501"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不导电</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501" marR="12501"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不导电</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501" marR="12501"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导电</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501" marR="12501"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1"/>
                  </a:ext>
                </a:extLst>
              </a:tr>
              <a:tr h="205726">
                <a:tc vMerge="1">
                  <a:txBody>
                    <a:bodyPr/>
                    <a:lstStyle/>
                    <a:p>
                      <a:endParaRPr lang="zh-CN" altLang="en-US"/>
                    </a:p>
                  </a:txBody>
                  <a:tcPr/>
                </a:tc>
                <a:tc vMerge="1">
                  <a:txBody>
                    <a:bodyPr/>
                    <a:lstStyle/>
                    <a:p>
                      <a:endParaRPr lang="zh-CN" altLang="en-US"/>
                    </a:p>
                  </a:txBody>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熔融</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导电</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501" marR="12501"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不导电</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501" marR="12501"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不导电</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501" marR="12501"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导电</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501" marR="12501"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2"/>
                  </a:ext>
                </a:extLst>
              </a:tr>
              <a:tr h="1440079">
                <a:tc vMerge="1">
                  <a:txBody>
                    <a:bodyPr/>
                    <a:lstStyle/>
                    <a:p>
                      <a:endParaRPr lang="zh-CN" altLang="en-US"/>
                    </a:p>
                  </a:txBody>
                  <a:tcPr/>
                </a:tc>
                <a:tc vMerge="1">
                  <a:txBody>
                    <a:bodyPr/>
                    <a:lstStyle/>
                    <a:p>
                      <a:endParaRPr lang="zh-CN" altLang="en-US"/>
                    </a:p>
                  </a:txBody>
                  <a:tcPr/>
                </a:tc>
                <a:tc>
                  <a:txBody>
                    <a:bodyPr/>
                    <a:lstStyle/>
                    <a:p>
                      <a:pPr algn="ctr"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水溶液</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导电</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501" marR="12501"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不溶于水</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501" marR="12501"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看是否有离子生成</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501" marR="12501"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just"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不溶于水</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能与水反应的能导电</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501" marR="12501"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3"/>
                  </a:ext>
                </a:extLst>
              </a:tr>
              <a:tr h="514314">
                <a:tc vMerge="1">
                  <a:txBody>
                    <a:bodyPr/>
                    <a:lstStyle/>
                    <a:p>
                      <a:endParaRPr lang="zh-CN" altLang="en-US"/>
                    </a:p>
                  </a:txBody>
                  <a:tcPr/>
                </a:tc>
                <a:tc gridSpan="2">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熔点</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hMerge="1">
                  <a:txBody>
                    <a:bodyPr/>
                    <a:lstStyle/>
                    <a:p>
                      <a:endParaRPr lang="zh-CN" altLang="en-US"/>
                    </a:p>
                  </a:txBody>
                  <a:tcPr/>
                </a:tc>
                <a:tc>
                  <a:txBody>
                    <a:bodyPr/>
                    <a:lstStyle/>
                    <a:p>
                      <a:pPr algn="ctr"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较高</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501" marR="12501"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很高</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501" marR="12501"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很低</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501" marR="12501"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变化无规律</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501" marR="12501"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4"/>
                  </a:ext>
                </a:extLst>
              </a:tr>
              <a:tr h="514314">
                <a:tc vMerge="1">
                  <a:txBody>
                    <a:bodyPr/>
                    <a:lstStyle/>
                    <a:p>
                      <a:endParaRPr lang="zh-CN" altLang="en-US"/>
                    </a:p>
                  </a:txBody>
                  <a:tcPr/>
                </a:tc>
                <a:tc gridSpan="2">
                  <a:txBody>
                    <a:bodyPr/>
                    <a:lstStyle/>
                    <a:p>
                      <a:pPr algn="ctr"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硬度</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hMerge="1">
                  <a:txBody>
                    <a:bodyPr/>
                    <a:lstStyle/>
                    <a:p>
                      <a:endParaRPr lang="zh-CN" altLang="en-US"/>
                    </a:p>
                  </a:txBody>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较大</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501" marR="12501"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501" marR="12501"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501" marR="12501"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变化无规律</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501" marR="12501"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5"/>
                  </a:ext>
                </a:extLst>
              </a:tr>
              <a:tr h="1028628">
                <a:tc vMerge="1">
                  <a:txBody>
                    <a:bodyPr/>
                    <a:lstStyle/>
                    <a:p>
                      <a:endParaRPr lang="zh-CN" altLang="en-US"/>
                    </a:p>
                  </a:txBody>
                  <a:tcPr/>
                </a:tc>
                <a:tc gridSpan="2">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溶解性</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hMerge="1">
                  <a:txBody>
                    <a:bodyPr/>
                    <a:lstStyle/>
                    <a:p>
                      <a:endParaRPr lang="zh-CN" altLang="en-US"/>
                    </a:p>
                  </a:txBody>
                  <a:tcPr/>
                </a:tc>
                <a:tc>
                  <a:txBody>
                    <a:bodyPr/>
                    <a:lstStyle/>
                    <a:p>
                      <a:pPr algn="just"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易溶于极性溶剂</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难溶于非极性溶剂</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501" marR="12501"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dist"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不溶于</a:t>
                      </a:r>
                      <a:r>
                        <a:rPr lang="zh-CN" sz="22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一般</a:t>
                      </a:r>
                      <a:endParaRPr lang="en-US" altLang="zh-CN" sz="22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r>
                        <a:rPr lang="zh-CN" sz="22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溶剂</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501" marR="12501"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just"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极性分子易溶于极性溶剂</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501" marR="12501"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dist"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难溶</a:t>
                      </a:r>
                      <a:r>
                        <a:rPr lang="en-US" sz="22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钠等与</a:t>
                      </a:r>
                      <a:r>
                        <a:rPr lang="zh-CN" sz="2200" b="1"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水</a:t>
                      </a:r>
                      <a:endParaRPr lang="en-US" altLang="zh-CN" sz="2200" b="1"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p>
                      <a:pPr algn="just" hangingPunct="0">
                        <a:lnSpc>
                          <a:spcPct val="150000"/>
                        </a:lnSpc>
                        <a:spcAft>
                          <a:spcPts val="0"/>
                        </a:spcAft>
                      </a:pPr>
                      <a:r>
                        <a:rPr lang="zh-CN" sz="2200" b="1"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反应</a:t>
                      </a:r>
                      <a:r>
                        <a:rPr lang="en-US" sz="22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501" marR="12501"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6"/>
                  </a:ext>
                </a:extLst>
              </a:tr>
              <a:tr h="205726">
                <a:tc vMerge="1">
                  <a:txBody>
                    <a:bodyPr/>
                    <a:lstStyle/>
                    <a:p>
                      <a:endParaRPr lang="zh-CN" altLang="en-US"/>
                    </a:p>
                  </a:txBody>
                  <a:tcPr/>
                </a:tc>
                <a:tc gridSpan="2">
                  <a:txBody>
                    <a:bodyPr/>
                    <a:lstStyle/>
                    <a:p>
                      <a:pPr algn="ctr"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延展性</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hMerge="1">
                  <a:txBody>
                    <a:bodyPr/>
                    <a:lstStyle/>
                    <a:p>
                      <a:endParaRPr lang="zh-CN" altLang="en-US"/>
                    </a:p>
                  </a:txBody>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差</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501" marR="12501"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差</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501" marR="12501"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差</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501" marR="12501"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良好</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501" marR="12501"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15375566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4"/>
          <p:cNvGraphicFramePr>
            <a:graphicFrameLocks noGrp="1"/>
          </p:cNvGraphicFramePr>
          <p:nvPr>
            <p:extLst>
              <p:ext uri="{D42A27DB-BD31-4B8C-83A1-F6EECF244321}">
                <p14:modId xmlns:p14="http://schemas.microsoft.com/office/powerpoint/2010/main" val="1435728391"/>
              </p:ext>
            </p:extLst>
          </p:nvPr>
        </p:nvGraphicFramePr>
        <p:xfrm>
          <a:off x="334566" y="920080"/>
          <a:ext cx="11521280" cy="5029200"/>
        </p:xfrm>
        <a:graphic>
          <a:graphicData uri="http://schemas.openxmlformats.org/drawingml/2006/table">
            <a:tbl>
              <a:tblPr firstRow="1" firstCol="1" bandRow="1"/>
              <a:tblGrid>
                <a:gridCol w="1584176">
                  <a:extLst>
                    <a:ext uri="{9D8B030D-6E8A-4147-A177-3AD203B41FA5}">
                      <a16:colId xmlns:a16="http://schemas.microsoft.com/office/drawing/2014/main" val="20000"/>
                    </a:ext>
                  </a:extLst>
                </a:gridCol>
                <a:gridCol w="2232248">
                  <a:extLst>
                    <a:ext uri="{9D8B030D-6E8A-4147-A177-3AD203B41FA5}">
                      <a16:colId xmlns:a16="http://schemas.microsoft.com/office/drawing/2014/main" val="20001"/>
                    </a:ext>
                  </a:extLst>
                </a:gridCol>
                <a:gridCol w="2695402">
                  <a:extLst>
                    <a:ext uri="{9D8B030D-6E8A-4147-A177-3AD203B41FA5}">
                      <a16:colId xmlns:a16="http://schemas.microsoft.com/office/drawing/2014/main" val="20002"/>
                    </a:ext>
                  </a:extLst>
                </a:gridCol>
                <a:gridCol w="2921222">
                  <a:extLst>
                    <a:ext uri="{9D8B030D-6E8A-4147-A177-3AD203B41FA5}">
                      <a16:colId xmlns:a16="http://schemas.microsoft.com/office/drawing/2014/main" val="20003"/>
                    </a:ext>
                  </a:extLst>
                </a:gridCol>
                <a:gridCol w="2088232">
                  <a:extLst>
                    <a:ext uri="{9D8B030D-6E8A-4147-A177-3AD203B41FA5}">
                      <a16:colId xmlns:a16="http://schemas.microsoft.com/office/drawing/2014/main" val="20004"/>
                    </a:ext>
                  </a:extLst>
                </a:gridCol>
              </a:tblGrid>
              <a:tr h="323283">
                <a:tc>
                  <a:txBody>
                    <a:bodyPr/>
                    <a:lstStyle/>
                    <a:p>
                      <a:pPr algn="ctr" hangingPunct="0">
                        <a:lnSpc>
                          <a:spcPct val="150000"/>
                        </a:lnSpc>
                        <a:spcAft>
                          <a:spcPts val="0"/>
                        </a:spcAft>
                      </a:pPr>
                      <a:r>
                        <a:rPr lang="zh-CN" sz="22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晶体类型</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离子晶体</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共价晶体</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分子晶体</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金属晶体</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extLst>
                  <a:ext uri="{0D108BD9-81ED-4DB2-BD59-A6C34878D82A}">
                    <a16:rowId xmlns:a16="http://schemas.microsoft.com/office/drawing/2014/main" val="10000"/>
                  </a:ext>
                </a:extLst>
              </a:tr>
              <a:tr h="969849">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熔化时键</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的变化</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just"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断开离子键</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共价键不一定断裂</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破坏共价键</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just"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不破坏化学键</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破坏分子间作用力</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金属键减弱</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1"/>
                  </a:ext>
                </a:extLst>
              </a:tr>
              <a:tr h="2262981">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物质种类</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just"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大多数盐、强碱、活泼金属氧化物</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just"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某些非金属单质、化合物</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如金刚石、晶体硅、二氧化硅、碳化硅</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just"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所有非金属氢化物、部分非金属单质、部分非金属氧化物、稀有气体、几乎所有的酸、绝大多数有机物</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just"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金属单质、合金</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2"/>
                  </a:ext>
                </a:extLst>
              </a:tr>
              <a:tr h="969849">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典型实例</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just"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NaCl</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CaCO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just"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金刚石、晶体硅、二氧化硅、碳化硅</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just"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干冰、白磷、冰、硫黄</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zh-CN" sz="22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zh-CN" sz="22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a:t>
                      </a:r>
                      <a:r>
                        <a:rPr lang="zh-CN" sz="22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endParaRPr lang="zh-CN" sz="22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2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zh-CN" sz="22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zh-CN" sz="22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Zn</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4557169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zh-CN" altLang="zh-CN" sz="23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典型晶体模型</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3" name="表格 2"/>
              <p:cNvGraphicFramePr>
                <a:graphicFrameLocks noGrp="1"/>
              </p:cNvGraphicFramePr>
              <p:nvPr>
                <p:extLst>
                  <p:ext uri="{D42A27DB-BD31-4B8C-83A1-F6EECF244321}">
                    <p14:modId xmlns:p14="http://schemas.microsoft.com/office/powerpoint/2010/main" val="1736263059"/>
                  </p:ext>
                </p:extLst>
              </p:nvPr>
            </p:nvGraphicFramePr>
            <p:xfrm>
              <a:off x="343711" y="1466122"/>
              <a:ext cx="11502991" cy="4963097"/>
            </p:xfrm>
            <a:graphic>
              <a:graphicData uri="http://schemas.openxmlformats.org/drawingml/2006/table">
                <a:tbl>
                  <a:tblPr firstRow="1" firstCol="1" bandRow="1"/>
                  <a:tblGrid>
                    <a:gridCol w="710935">
                      <a:extLst>
                        <a:ext uri="{9D8B030D-6E8A-4147-A177-3AD203B41FA5}">
                          <a16:colId xmlns:a16="http://schemas.microsoft.com/office/drawing/2014/main" val="20000"/>
                        </a:ext>
                      </a:extLst>
                    </a:gridCol>
                    <a:gridCol w="1008112">
                      <a:extLst>
                        <a:ext uri="{9D8B030D-6E8A-4147-A177-3AD203B41FA5}">
                          <a16:colId xmlns:a16="http://schemas.microsoft.com/office/drawing/2014/main" val="20001"/>
                        </a:ext>
                      </a:extLst>
                    </a:gridCol>
                    <a:gridCol w="1728192">
                      <a:extLst>
                        <a:ext uri="{9D8B030D-6E8A-4147-A177-3AD203B41FA5}">
                          <a16:colId xmlns:a16="http://schemas.microsoft.com/office/drawing/2014/main" val="20002"/>
                        </a:ext>
                      </a:extLst>
                    </a:gridCol>
                    <a:gridCol w="8055752">
                      <a:extLst>
                        <a:ext uri="{9D8B030D-6E8A-4147-A177-3AD203B41FA5}">
                          <a16:colId xmlns:a16="http://schemas.microsoft.com/office/drawing/2014/main" val="20003"/>
                        </a:ext>
                      </a:extLst>
                    </a:gridCol>
                  </a:tblGrid>
                  <a:tr h="522718">
                    <a:tc gridSpan="2">
                      <a:txBody>
                        <a:bodyPr/>
                        <a:lstStyle/>
                        <a:p>
                          <a:pPr algn="ctr" hangingPunct="0">
                            <a:lnSpc>
                              <a:spcPct val="150000"/>
                            </a:lnSpc>
                            <a:spcAft>
                              <a:spcPts val="0"/>
                            </a:spcAft>
                          </a:pPr>
                          <a:r>
                            <a:rPr lang="zh-CN" sz="23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晶体</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hMerge="1">
                      <a:txBody>
                        <a:bodyPr/>
                        <a:lstStyle/>
                        <a:p>
                          <a:endParaRPr lang="zh-CN" altLang="en-US"/>
                        </a:p>
                      </a:txBody>
                      <a:tcPr/>
                    </a:tc>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晶体结构</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晶体详解</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extLst>
                      <a:ext uri="{0D108BD9-81ED-4DB2-BD59-A6C34878D82A}">
                        <a16:rowId xmlns:a16="http://schemas.microsoft.com/office/drawing/2014/main" val="10000"/>
                      </a:ext>
                    </a:extLst>
                  </a:tr>
                  <a:tr h="2448272">
                    <a:tc rowSpan="2">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共价</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晶体</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金刚石</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just" hangingPunct="0">
                            <a:lnSpc>
                              <a:spcPct val="150000"/>
                            </a:lnSpc>
                            <a:spcAft>
                              <a:spcPts val="0"/>
                            </a:spcAft>
                          </a:pPr>
                          <a:r>
                            <a:rPr lang="en-US" sz="23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每个碳与相邻</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个碳以共价键结合</a:t>
                          </a:r>
                          <a:r>
                            <a:rPr lang="zh-CN"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形成正四面体结构</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3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键角均为</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109</a:t>
                          </a:r>
                          <a:r>
                            <a:rPr lang="en-US" sz="23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28'</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3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最小碳环由</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组成且</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个原子不在同一平面内</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3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④</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每个</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参与</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条</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300" b="1" dirty="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键的形成</a:t>
                          </a:r>
                          <a:r>
                            <a:rPr lang="zh-CN"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原子数与</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300" b="1" dirty="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键数之比为</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3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61" marR="4061"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1"/>
                      </a:ext>
                    </a:extLst>
                  </a:tr>
                  <a:tr h="1758128">
                    <a:tc vMerge="1">
                      <a:txBody>
                        <a:bodyPr/>
                        <a:lstStyle/>
                        <a:p>
                          <a:endParaRPr lang="zh-CN" altLang="en-US"/>
                        </a:p>
                      </a:txBody>
                      <a:tcPr/>
                    </a:tc>
                    <a:tc>
                      <a:txBody>
                        <a:bodyPr/>
                        <a:lstStyle/>
                        <a:p>
                          <a:pPr algn="ctr" hangingPunct="0">
                            <a:lnSpc>
                              <a:spcPct val="150000"/>
                            </a:lnSpc>
                            <a:spcAft>
                              <a:spcPts val="0"/>
                            </a:spcAft>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SiO</a:t>
                          </a:r>
                          <a:r>
                            <a:rPr lang="en-US" sz="23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just" hangingPunct="0">
                            <a:lnSpc>
                              <a:spcPct val="150000"/>
                            </a:lnSpc>
                            <a:spcAft>
                              <a:spcPts val="0"/>
                            </a:spcAft>
                          </a:pPr>
                          <a:r>
                            <a:rPr lang="en-US" sz="23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每个</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以共价键结合</a:t>
                          </a:r>
                          <a:r>
                            <a:rPr lang="zh-CN"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形成正四面体结构</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3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每个正四面体占有</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a:t>
                          </a:r>
                          <a:r>
                            <a:rPr lang="zh-CN"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a:t>
                          </a:r>
                          <a:r>
                            <a:rPr lang="en-US" sz="23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3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3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a:t>
                          </a:r>
                          <a:r>
                            <a:rPr lang="en-US" sz="23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3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3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3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3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最小环上有</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个原子</a:t>
                          </a:r>
                          <a:r>
                            <a:rPr lang="zh-CN"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即</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61" marR="4061"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Choice>
        <mc:Fallback xmlns="">
          <p:graphicFrame>
            <p:nvGraphicFramePr>
              <p:cNvPr id="3" name="表格 2"/>
              <p:cNvGraphicFramePr>
                <a:graphicFrameLocks noGrp="1"/>
              </p:cNvGraphicFramePr>
              <p:nvPr>
                <p:extLst>
                  <p:ext uri="{D42A27DB-BD31-4B8C-83A1-F6EECF244321}">
                    <p14:modId xmlns:p14="http://schemas.microsoft.com/office/powerpoint/2010/main" val="1736263059"/>
                  </p:ext>
                </p:extLst>
              </p:nvPr>
            </p:nvGraphicFramePr>
            <p:xfrm>
              <a:off x="343711" y="1466122"/>
              <a:ext cx="11502991" cy="4843198"/>
            </p:xfrm>
            <a:graphic>
              <a:graphicData uri="http://schemas.openxmlformats.org/drawingml/2006/table">
                <a:tbl>
                  <a:tblPr firstRow="1" firstCol="1" bandRow="1"/>
                  <a:tblGrid>
                    <a:gridCol w="710935"/>
                    <a:gridCol w="1008112"/>
                    <a:gridCol w="1728192"/>
                    <a:gridCol w="8055752"/>
                  </a:tblGrid>
                  <a:tr h="522718">
                    <a:tc gridSpan="2">
                      <a:txBody>
                        <a:bodyPr/>
                        <a:lstStyle/>
                        <a:p>
                          <a:pPr algn="ctr" hangingPunct="0">
                            <a:lnSpc>
                              <a:spcPct val="150000"/>
                            </a:lnSpc>
                            <a:spcAft>
                              <a:spcPts val="0"/>
                            </a:spcAft>
                          </a:pPr>
                          <a:r>
                            <a:rPr lang="zh-CN" sz="23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晶体</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hMerge="1">
                      <a:txBody>
                        <a:bodyPr/>
                        <a:lstStyle/>
                        <a:p>
                          <a:endParaRPr lang="zh-CN" altLang="en-US"/>
                        </a:p>
                      </a:txBody>
                      <a:tcPr/>
                    </a:tc>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晶体结构</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晶体详解</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r>
                  <a:tr h="2562352">
                    <a:tc rowSpan="2">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共价</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晶体</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金刚石</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just" hangingPunct="0">
                            <a:lnSpc>
                              <a:spcPct val="150000"/>
                            </a:lnSpc>
                            <a:spcAft>
                              <a:spcPts val="0"/>
                            </a:spcAft>
                          </a:pPr>
                          <a:r>
                            <a:rPr lang="en-US" sz="23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每个碳与相邻</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个碳以共价键结合</a:t>
                          </a:r>
                          <a:r>
                            <a:rPr lang="zh-CN"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形成正四面体结构</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3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键角均为</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109</a:t>
                          </a:r>
                          <a:r>
                            <a:rPr lang="en-US" sz="23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28'</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3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最小碳环由</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组成且</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个原子不在同一平面内</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3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④</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每个</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参与</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条</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300" b="1" dirty="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键的形成</a:t>
                          </a:r>
                          <a:r>
                            <a:rPr lang="zh-CN"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原子数与</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300" b="1" dirty="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键数之比为</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3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61" marR="4061"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r>
                  <a:tr h="1758128">
                    <a:tc vMerge="1">
                      <a:txBody>
                        <a:bodyPr/>
                        <a:lstStyle/>
                        <a:p>
                          <a:endParaRPr lang="zh-CN" altLang="en-US"/>
                        </a:p>
                      </a:txBody>
                      <a:tcPr/>
                    </a:tc>
                    <a:tc>
                      <a:txBody>
                        <a:bodyPr/>
                        <a:lstStyle/>
                        <a:p>
                          <a:pPr algn="ctr" hangingPunct="0">
                            <a:lnSpc>
                              <a:spcPct val="150000"/>
                            </a:lnSpc>
                            <a:spcAft>
                              <a:spcPts val="0"/>
                            </a:spcAft>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SiO</a:t>
                          </a:r>
                          <a:r>
                            <a:rPr lang="en-US" sz="23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endParaRPr lang="zh-CN"/>
                        </a:p>
                      </a:txBody>
                      <a:tcPr marL="4061" marR="4061"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blipFill rotWithShape="0">
                          <a:blip r:embed="rId2"/>
                          <a:stretch>
                            <a:fillRect l="-42890" t="-175433" r="-151" b="-9689"/>
                          </a:stretch>
                        </a:blipFill>
                      </a:tcPr>
                    </a:tc>
                  </a:tr>
                </a:tbl>
              </a:graphicData>
            </a:graphic>
          </p:graphicFrame>
        </mc:Fallback>
      </mc:AlternateContent>
      <p:pic>
        <p:nvPicPr>
          <p:cNvPr id="4098" name="ff35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06774" y="2276872"/>
            <a:ext cx="1439862" cy="1447800"/>
          </a:xfrm>
          <a:prstGeom prst="rect">
            <a:avLst/>
          </a:prstGeom>
          <a:noFill/>
          <a:extLst>
            <a:ext uri="{909E8E84-426E-40DD-AFC4-6F175D3DCCD1}">
              <a14:hiddenFill xmlns:a14="http://schemas.microsoft.com/office/drawing/2010/main">
                <a:solidFill>
                  <a:srgbClr val="FFFFFF"/>
                </a:solidFill>
              </a14:hiddenFill>
            </a:ext>
          </a:extLst>
        </p:spPr>
      </p:pic>
      <p:pic>
        <p:nvPicPr>
          <p:cNvPr id="4097" name="ff353.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59293" y="4686073"/>
            <a:ext cx="1532459" cy="13797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39987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4099922679"/>
              </p:ext>
            </p:extLst>
          </p:nvPr>
        </p:nvGraphicFramePr>
        <p:xfrm>
          <a:off x="334567" y="962066"/>
          <a:ext cx="11521280" cy="2194560"/>
        </p:xfrm>
        <a:graphic>
          <a:graphicData uri="http://schemas.openxmlformats.org/drawingml/2006/table">
            <a:tbl>
              <a:tblPr firstRow="1" firstCol="1" bandRow="1"/>
              <a:tblGrid>
                <a:gridCol w="751187">
                  <a:extLst>
                    <a:ext uri="{9D8B030D-6E8A-4147-A177-3AD203B41FA5}">
                      <a16:colId xmlns:a16="http://schemas.microsoft.com/office/drawing/2014/main" val="20000"/>
                    </a:ext>
                  </a:extLst>
                </a:gridCol>
                <a:gridCol w="1253515">
                  <a:extLst>
                    <a:ext uri="{9D8B030D-6E8A-4147-A177-3AD203B41FA5}">
                      <a16:colId xmlns:a16="http://schemas.microsoft.com/office/drawing/2014/main" val="20001"/>
                    </a:ext>
                  </a:extLst>
                </a:gridCol>
                <a:gridCol w="2504727">
                  <a:extLst>
                    <a:ext uri="{9D8B030D-6E8A-4147-A177-3AD203B41FA5}">
                      <a16:colId xmlns:a16="http://schemas.microsoft.com/office/drawing/2014/main" val="20002"/>
                    </a:ext>
                  </a:extLst>
                </a:gridCol>
                <a:gridCol w="7011851">
                  <a:extLst>
                    <a:ext uri="{9D8B030D-6E8A-4147-A177-3AD203B41FA5}">
                      <a16:colId xmlns:a16="http://schemas.microsoft.com/office/drawing/2014/main" val="20003"/>
                    </a:ext>
                  </a:extLst>
                </a:gridCol>
              </a:tblGrid>
              <a:tr h="0">
                <a:tc gridSpan="2">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晶体</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hMerge="1">
                  <a:txBody>
                    <a:bodyPr/>
                    <a:lstStyle/>
                    <a:p>
                      <a:endParaRPr lang="zh-CN" altLang="en-US"/>
                    </a:p>
                  </a:txBody>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晶体结构</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晶体详解</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extLst>
                  <a:ext uri="{0D108BD9-81ED-4DB2-BD59-A6C34878D82A}">
                    <a16:rowId xmlns:a16="http://schemas.microsoft.com/office/drawing/2014/main" val="10000"/>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晶体</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干冰</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just"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分子构成立方体且在</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个面心又各占据</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分子</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每个</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分子周围等距且紧邻的</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分子有</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pic>
        <p:nvPicPr>
          <p:cNvPr id="6145" name="ff35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10830" y="1611453"/>
            <a:ext cx="1927225" cy="1371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05612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2256684814"/>
              </p:ext>
            </p:extLst>
          </p:nvPr>
        </p:nvGraphicFramePr>
        <p:xfrm>
          <a:off x="334567" y="980728"/>
          <a:ext cx="11521280" cy="4859080"/>
        </p:xfrm>
        <a:graphic>
          <a:graphicData uri="http://schemas.openxmlformats.org/drawingml/2006/table">
            <a:tbl>
              <a:tblPr firstRow="1" firstCol="1" bandRow="1"/>
              <a:tblGrid>
                <a:gridCol w="1224135">
                  <a:extLst>
                    <a:ext uri="{9D8B030D-6E8A-4147-A177-3AD203B41FA5}">
                      <a16:colId xmlns:a16="http://schemas.microsoft.com/office/drawing/2014/main" val="20000"/>
                    </a:ext>
                  </a:extLst>
                </a:gridCol>
                <a:gridCol w="1728192">
                  <a:extLst>
                    <a:ext uri="{9D8B030D-6E8A-4147-A177-3AD203B41FA5}">
                      <a16:colId xmlns:a16="http://schemas.microsoft.com/office/drawing/2014/main" val="20001"/>
                    </a:ext>
                  </a:extLst>
                </a:gridCol>
                <a:gridCol w="8568953">
                  <a:extLst>
                    <a:ext uri="{9D8B030D-6E8A-4147-A177-3AD203B41FA5}">
                      <a16:colId xmlns:a16="http://schemas.microsoft.com/office/drawing/2014/main" val="20002"/>
                    </a:ext>
                  </a:extLst>
                </a:gridCol>
              </a:tblGrid>
              <a:tr h="215522">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晶体</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晶体结构</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晶体详解</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extLst>
                  <a:ext uri="{0D108BD9-81ED-4DB2-BD59-A6C34878D82A}">
                    <a16:rowId xmlns:a16="http://schemas.microsoft.com/office/drawing/2014/main" val="10000"/>
                  </a:ext>
                </a:extLst>
              </a:tr>
              <a:tr h="2155220">
                <a:tc>
                  <a:txBody>
                    <a:bodyPr/>
                    <a:lstStyle/>
                    <a:p>
                      <a:pPr algn="ctr" hangingPunct="0">
                        <a:lnSpc>
                          <a:spcPct val="150000"/>
                        </a:lnSpc>
                        <a:spcAft>
                          <a:spcPts val="0"/>
                        </a:spcAft>
                      </a:pP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NaCl</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型</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just"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每个</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zh-CN"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周围等距且紧邻的</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zh-CN"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每个</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zh-CN"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周围等距且紧邻的</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zh-CN"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每个晶胞中含</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zh-CN"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096" marR="13096" marT="0" marB="0" anchor="ctr">
                    <a:lnL w="12700" cap="flat" cmpd="sng" algn="ctr">
                      <a:solidFill>
                        <a:srgbClr val="1EB26A"/>
                      </a:solidFill>
                      <a:prstDash val="solid"/>
                      <a:round/>
                      <a:headEnd type="none" w="med" len="med"/>
                      <a:tailEnd type="none" w="med" len="med"/>
                    </a:lnL>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1"/>
                  </a:ext>
                </a:extLst>
              </a:tr>
              <a:tr h="215522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CsCl</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just"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每个</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Cs</a:t>
                      </a:r>
                      <a:r>
                        <a:rPr lang="zh-CN"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周围等距且紧邻的</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每个</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Cs</a:t>
                      </a:r>
                      <a:r>
                        <a:rPr lang="zh-CN"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周围等距且紧邻的</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Cs</a:t>
                      </a:r>
                      <a:r>
                        <a:rPr lang="zh-CN"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如图为</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个晶胞</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每个晶胞中含</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Cs</a:t>
                      </a:r>
                      <a:r>
                        <a:rPr lang="zh-CN"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096" marR="13096" marT="0" marB="0" anchor="ctr">
                    <a:lnL w="12700" cap="flat" cmpd="sng" algn="ctr">
                      <a:solidFill>
                        <a:srgbClr val="1EB26A"/>
                      </a:solidFill>
                      <a:prstDash val="solid"/>
                      <a:round/>
                      <a:headEnd type="none" w="med" len="med"/>
                      <a:tailEnd type="none" w="med" len="med"/>
                    </a:lnL>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pic>
        <p:nvPicPr>
          <p:cNvPr id="7170" name="ff35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12049" y="1790355"/>
            <a:ext cx="1417637" cy="1698625"/>
          </a:xfrm>
          <a:prstGeom prst="rect">
            <a:avLst/>
          </a:prstGeom>
          <a:noFill/>
          <a:extLst>
            <a:ext uri="{909E8E84-426E-40DD-AFC4-6F175D3DCCD1}">
              <a14:hiddenFill xmlns:a14="http://schemas.microsoft.com/office/drawing/2010/main">
                <a:solidFill>
                  <a:srgbClr val="FFFFFF"/>
                </a:solidFill>
              </a14:hiddenFill>
            </a:ext>
          </a:extLst>
        </p:spPr>
      </p:pic>
      <p:pic>
        <p:nvPicPr>
          <p:cNvPr id="7169" name="ff356.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04773" y="3997250"/>
            <a:ext cx="1470025" cy="15160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19042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4190047350"/>
              </p:ext>
            </p:extLst>
          </p:nvPr>
        </p:nvGraphicFramePr>
        <p:xfrm>
          <a:off x="334566" y="980728"/>
          <a:ext cx="11521281" cy="4571718"/>
        </p:xfrm>
        <a:graphic>
          <a:graphicData uri="http://schemas.openxmlformats.org/drawingml/2006/table">
            <a:tbl>
              <a:tblPr firstRow="1" firstCol="1" bandRow="1"/>
              <a:tblGrid>
                <a:gridCol w="751188">
                  <a:extLst>
                    <a:ext uri="{9D8B030D-6E8A-4147-A177-3AD203B41FA5}">
                      <a16:colId xmlns:a16="http://schemas.microsoft.com/office/drawing/2014/main" val="20000"/>
                    </a:ext>
                  </a:extLst>
                </a:gridCol>
                <a:gridCol w="1253515">
                  <a:extLst>
                    <a:ext uri="{9D8B030D-6E8A-4147-A177-3AD203B41FA5}">
                      <a16:colId xmlns:a16="http://schemas.microsoft.com/office/drawing/2014/main" val="20001"/>
                    </a:ext>
                  </a:extLst>
                </a:gridCol>
                <a:gridCol w="2504727">
                  <a:extLst>
                    <a:ext uri="{9D8B030D-6E8A-4147-A177-3AD203B41FA5}">
                      <a16:colId xmlns:a16="http://schemas.microsoft.com/office/drawing/2014/main" val="20002"/>
                    </a:ext>
                  </a:extLst>
                </a:gridCol>
                <a:gridCol w="7011851">
                  <a:extLst>
                    <a:ext uri="{9D8B030D-6E8A-4147-A177-3AD203B41FA5}">
                      <a16:colId xmlns:a16="http://schemas.microsoft.com/office/drawing/2014/main" val="20003"/>
                    </a:ext>
                  </a:extLst>
                </a:gridCol>
              </a:tblGrid>
              <a:tr h="502885">
                <a:tc gridSpan="2">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晶体</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hMerge="1">
                  <a:txBody>
                    <a:bodyPr/>
                    <a:lstStyle/>
                    <a:p>
                      <a:endParaRPr lang="zh-CN" altLang="en-US"/>
                    </a:p>
                  </a:txBody>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晶体结构</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晶体详解</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extLst>
                  <a:ext uri="{0D108BD9-81ED-4DB2-BD59-A6C34878D82A}">
                    <a16:rowId xmlns:a16="http://schemas.microsoft.com/office/drawing/2014/main" val="10000"/>
                  </a:ext>
                </a:extLst>
              </a:tr>
              <a:tr h="4023078">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混合型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晶体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石墨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just"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石墨层状晶体中</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层与层之间的作用是范德华力</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平均每个正六边形拥有的碳原子个数是</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原子采取的杂化方式是</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r>
                        <a:rPr lang="en-US"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每层中存在</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σ</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键和</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π</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键</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④</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石墨的碳碳键的键长比金刚石的</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dirty="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的键长短</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熔点比金刚石的高</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⑤</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硬度不大、有滑腻感、能导电</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pic>
        <p:nvPicPr>
          <p:cNvPr id="8193" name="ff36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10830" y="2420888"/>
            <a:ext cx="1903829" cy="17281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11372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 配合物和超分子</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G05.eps" descr="id:2147492001;FounderCES"/>
          <p:cNvPicPr/>
          <p:nvPr/>
        </p:nvPicPr>
        <p:blipFill>
          <a:blip r:embed="rId2"/>
          <a:stretch>
            <a:fillRect/>
          </a:stretch>
        </p:blipFill>
        <p:spPr>
          <a:xfrm>
            <a:off x="3162140" y="1772816"/>
            <a:ext cx="5883275" cy="2094230"/>
          </a:xfrm>
          <a:prstGeom prst="rect">
            <a:avLst/>
          </a:prstGeom>
        </p:spPr>
      </p:pic>
    </p:spTree>
    <p:extLst>
      <p:ext uri="{BB962C8B-B14F-4D97-AF65-F5344CB8AC3E}">
        <p14:creationId xmlns:p14="http://schemas.microsoft.com/office/powerpoint/2010/main" val="4064447517"/>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1493</TotalTime>
  <Words>1762</Words>
  <Application>Microsoft Office PowerPoint</Application>
  <PresentationFormat>自定义</PresentationFormat>
  <Paragraphs>252</Paragraphs>
  <Slides>29</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29</vt:i4>
      </vt:variant>
    </vt:vector>
  </HeadingPairs>
  <TitlesOfParts>
    <vt:vector size="39" baseType="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434</cp:revision>
  <dcterms:created xsi:type="dcterms:W3CDTF">2020-11-06T05:24:00Z</dcterms:created>
  <dcterms:modified xsi:type="dcterms:W3CDTF">2025-07-31T14:26:41Z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